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5"/>
  </p:notesMasterIdLst>
  <p:sldIdLst>
    <p:sldId id="256" r:id="rId6"/>
    <p:sldId id="1520" r:id="rId7"/>
    <p:sldId id="1521" r:id="rId8"/>
    <p:sldId id="259" r:id="rId9"/>
    <p:sldId id="1522" r:id="rId10"/>
    <p:sldId id="1523" r:id="rId11"/>
    <p:sldId id="1524" r:id="rId12"/>
    <p:sldId id="1540" r:id="rId13"/>
    <p:sldId id="1525" r:id="rId14"/>
    <p:sldId id="1526" r:id="rId15"/>
    <p:sldId id="260" r:id="rId16"/>
    <p:sldId id="1483" r:id="rId17"/>
    <p:sldId id="1415" r:id="rId18"/>
    <p:sldId id="264" r:id="rId19"/>
    <p:sldId id="1527" r:id="rId20"/>
    <p:sldId id="1528" r:id="rId21"/>
    <p:sldId id="1529" r:id="rId22"/>
    <p:sldId id="1530" r:id="rId23"/>
    <p:sldId id="1517" r:id="rId24"/>
    <p:sldId id="1531" r:id="rId25"/>
    <p:sldId id="1532" r:id="rId26"/>
    <p:sldId id="1533" r:id="rId27"/>
    <p:sldId id="1534" r:id="rId28"/>
    <p:sldId id="1535" r:id="rId29"/>
    <p:sldId id="1536" r:id="rId30"/>
    <p:sldId id="1537" r:id="rId31"/>
    <p:sldId id="1538" r:id="rId32"/>
    <p:sldId id="1539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D40"/>
    <a:srgbClr val="DF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26"/>
  </p:normalViewPr>
  <p:slideViewPr>
    <p:cSldViewPr snapToGrid="0">
      <p:cViewPr varScale="1">
        <p:scale>
          <a:sx n="99" d="100"/>
          <a:sy n="99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CC1B1-D492-4D3C-862A-3542FCD7032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859B2-6515-4A0C-AF06-C6DCCB07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859B2-6515-4A0C-AF06-C6DCCB0749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0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59B2-6515-4A0C-AF06-C6DCCB0749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83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B9C6F-31BB-4749-AA74-F345C3542E1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7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52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7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E2D5E-E304-F744-92B4-C2614AA64448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8DEB929-9798-7B44-8E54-60948088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F8D55-B506-3449-B7ED-0C6B5D8C8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BEB633C-F7A2-6145-BF98-E1B7E0CD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EF7C2-ABE5-874A-83A9-9ED5212B9099}"/>
              </a:ext>
            </a:extLst>
          </p:cNvPr>
          <p:cNvSpPr txBox="1"/>
          <p:nvPr userDrawn="1"/>
        </p:nvSpPr>
        <p:spPr>
          <a:xfrm>
            <a:off x="6525929" y="6483240"/>
            <a:ext cx="542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Wertheim College of Nursing &amp; Health Sciences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2B47B7A-374F-F040-A985-8B40D325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76AA251-3835-8641-83B2-FAB7327B0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FADD-F449-4640-B1B4-8B65C842EBF9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374956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7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855-4CD9-FC45-9379-29AA2918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7AE448-EA8B-3741-9051-021832094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F1B571-98EE-5644-AF99-B840E321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10A61-C3FE-6D42-9D75-3E01190582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19F95-A052-B345-B8CB-24664E9F155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06902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01F82B3F-9873-EF4E-94EC-057DD4B20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4" y="880677"/>
            <a:ext cx="7988142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email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EEB5A-8893-144A-91F5-C06A23DE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3041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FA37C7-20CF-AC4A-BD08-C6142B1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4E5270-E663-6349-BFBE-6C5E5807A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995F14-BCAF-A943-B330-BDBF466216E3}"/>
              </a:ext>
            </a:extLst>
          </p:cNvPr>
          <p:cNvGrpSpPr/>
          <p:nvPr userDrawn="1"/>
        </p:nvGrpSpPr>
        <p:grpSpPr>
          <a:xfrm>
            <a:off x="3721835" y="773552"/>
            <a:ext cx="7988141" cy="2408473"/>
            <a:chOff x="3673920" y="736031"/>
            <a:chExt cx="7988141" cy="24084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DC6E15-79FC-9B4E-8E6B-F01C12947347}"/>
                </a:ext>
              </a:extLst>
            </p:cNvPr>
            <p:cNvSpPr/>
            <p:nvPr/>
          </p:nvSpPr>
          <p:spPr>
            <a:xfrm>
              <a:off x="6426113" y="736031"/>
              <a:ext cx="5235948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2493B4-9D15-5940-B5ED-66732B4B293A}"/>
                </a:ext>
              </a:extLst>
            </p:cNvPr>
            <p:cNvSpPr/>
            <p:nvPr/>
          </p:nvSpPr>
          <p:spPr>
            <a:xfrm rot="5400000">
              <a:off x="6048976" y="1212201"/>
              <a:ext cx="860965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5F000-A2F0-714C-ADAA-960582B7C4AB}"/>
                </a:ext>
              </a:extLst>
            </p:cNvPr>
            <p:cNvSpPr/>
            <p:nvPr/>
          </p:nvSpPr>
          <p:spPr>
            <a:xfrm rot="16200000">
              <a:off x="5741965" y="2347501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AD155-D0FF-8642-B412-219D327DA829}"/>
                </a:ext>
              </a:extLst>
            </p:cNvPr>
            <p:cNvSpPr/>
            <p:nvPr/>
          </p:nvSpPr>
          <p:spPr>
            <a:xfrm flipH="1">
              <a:off x="3673920" y="3034776"/>
              <a:ext cx="2858884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66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25A8C-1EFB-6341-8B8C-79B7C59F70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E7B94C-6884-7948-9EDC-3BED80DDD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1AA497-2E05-2249-9F34-D8D2456423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C8A8FC-C281-7540-A2F1-0C7261C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C27EA-5D11-5546-8472-866F259E7BFC}"/>
              </a:ext>
            </a:extLst>
          </p:cNvPr>
          <p:cNvGrpSpPr/>
          <p:nvPr userDrawn="1"/>
        </p:nvGrpSpPr>
        <p:grpSpPr>
          <a:xfrm>
            <a:off x="3843957" y="582803"/>
            <a:ext cx="7628351" cy="1197932"/>
            <a:chOff x="3840781" y="580943"/>
            <a:chExt cx="7628351" cy="1197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15F3C6-7BE9-E34E-B778-A0FF431CC9C1}"/>
                </a:ext>
              </a:extLst>
            </p:cNvPr>
            <p:cNvSpPr/>
            <p:nvPr/>
          </p:nvSpPr>
          <p:spPr>
            <a:xfrm flipH="1">
              <a:off x="3840781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83E426-A956-204B-922C-C9B114A51E89}"/>
                </a:ext>
              </a:extLst>
            </p:cNvPr>
            <p:cNvSpPr/>
            <p:nvPr/>
          </p:nvSpPr>
          <p:spPr>
            <a:xfrm>
              <a:off x="9757159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F2D43-E606-9E4C-B3E1-C3F4607A4260}"/>
                </a:ext>
              </a:extLst>
            </p:cNvPr>
            <p:cNvSpPr/>
            <p:nvPr/>
          </p:nvSpPr>
          <p:spPr>
            <a:xfrm rot="5400000" flipH="1">
              <a:off x="9201318" y="1125045"/>
              <a:ext cx="1197932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627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64D9EE0F-6494-1A4B-AB72-3C7AE9F2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84FFD0-FE9F-7B4A-B7A3-7CE892EF9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8B4190-7A7B-3447-AACA-71ED88EA3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BA3D3B-F75B-7247-96EC-42A55EF769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A623E1-FED3-3B47-8817-14EF8A883FB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90177E-9537-5F45-AFBE-4A490F8D6F92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69BA91-4DC2-7049-92BF-1B3EAE687357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1978C-319D-DE49-9152-FBF63531B669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BB3F20F-B263-4446-8E1A-6206F56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431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F743E-C74B-214B-B173-9EFE2CD82F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7611A3-7DA6-4941-8266-CCDEC1D5B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158107-483F-AE4B-81A6-57EC0902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ACA9C-A609-644F-AC2C-E5909405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3DAFB7-60E6-1441-B24D-9C1F734F58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4E7D76-C3ED-8641-B474-65A69EB4CAD3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80F71C-3C06-414A-B4F3-EA00E023389F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91A517-7BE4-1947-9D32-E2AC4C6021B3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B09379-08CB-F142-8445-073D64045AF1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797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564F3C-4E9C-A84A-915B-197119475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10DF140-61C7-C94E-9347-6DD282A3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A209E8-E5E1-5D41-92D2-2615A78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3200B7-23B0-6542-AF46-FF8EFBF9FB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CB99F92-7B2D-DA41-8932-E06E340E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DDF83C-8AC7-A941-A027-BAAF20DCA295}"/>
              </a:ext>
            </a:extLst>
          </p:cNvPr>
          <p:cNvGrpSpPr/>
          <p:nvPr userDrawn="1"/>
        </p:nvGrpSpPr>
        <p:grpSpPr>
          <a:xfrm>
            <a:off x="3632200" y="637953"/>
            <a:ext cx="7976031" cy="2393648"/>
            <a:chOff x="3683000" y="638356"/>
            <a:chExt cx="7976031" cy="2393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A12D9A-A693-B545-A8F5-2A9593D2A685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35189E-CF3C-9646-86FF-9D061A9687AC}"/>
                </a:ext>
              </a:extLst>
            </p:cNvPr>
            <p:cNvSpPr/>
            <p:nvPr/>
          </p:nvSpPr>
          <p:spPr>
            <a:xfrm rot="16200000">
              <a:off x="5327064" y="1829604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F58982-B41E-8340-83CF-555551EE8C45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801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r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3A9093-3691-AA4C-A2F4-304998E29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42235-2539-9C42-9FFC-2583D8FF2508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082B33-8809-4D4E-892A-871B1D090AB4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9A3A04-48C2-9046-99D8-29E0696CC719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4CB5F-76F4-6745-89D4-C806CD69862C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027F7-340B-AE49-A6E7-AF7808C4881B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8E556-02A5-F644-8527-1071C399CF8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0C6396-694E-7E4D-99B5-1FFF7CB06E00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D90838-A6BF-0F4F-9EEF-F4EF18A3585C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FA1B5D-1100-BA4E-880C-425F37DC1986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A9768829-BB27-E04C-AC08-35C2DCF434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7577F2A-343B-0547-90B9-31071026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32753-6F7F-614E-852E-0E437C757C8A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3CBF0-EBAD-5A48-BEB5-7F7ED127ED9A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4997F-8EB7-5140-9E75-4B286C8C6FED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2EB2B1-A9F3-9943-AABF-16618AFA9BE8}"/>
              </a:ext>
            </a:extLst>
          </p:cNvPr>
          <p:cNvSpPr txBox="1"/>
          <p:nvPr userDrawn="1"/>
        </p:nvSpPr>
        <p:spPr>
          <a:xfrm>
            <a:off x="3092514" y="6404446"/>
            <a:ext cx="6006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WERTHEIM COLLEGE OF NURSING &amp;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51600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 Magenta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C2860B-6047-5A4C-A34C-2CE3559F5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9" y="0"/>
            <a:ext cx="121793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1827C6-B251-F84D-ADAF-23A63055EED5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7DC42E-BDA1-0E4E-A646-F5F318E7F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653" y="621812"/>
            <a:ext cx="2440930" cy="4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 Cyan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D24B231-6806-6549-A9EB-CC858BE52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853AFDF2-6FAF-3C45-BA79-69FE0FE7C5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1A568-E78E-1345-A344-90658C4D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8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D844F3F-144D-EC46-9448-847C2C242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D0C1A8D-A891-934D-BEDF-BCAF239DB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61F8EC-ACD0-3544-9489-9E14A2C4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14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74C3F4AC-284C-8648-B74F-734AD0C97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DCC8F7BA-1E34-D442-AEF7-6604F2F72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571367-FB83-B648-89F4-308268D2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31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a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A blue sky&#10;&#10;Description automatically generated">
            <a:extLst>
              <a:ext uri="{FF2B5EF4-FFF2-40B4-BE49-F238E27FC236}">
                <a16:creationId xmlns:a16="http://schemas.microsoft.com/office/drawing/2014/main" id="{F52B9004-D179-1A4A-80CE-4571C434E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D49EE5-E6D3-BC48-AED8-EA36A8756B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568" y="5350597"/>
            <a:ext cx="1250642" cy="977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D6181F-6A91-CE4F-893B-1D18908AD207}"/>
              </a:ext>
            </a:extLst>
          </p:cNvPr>
          <p:cNvSpPr txBox="1"/>
          <p:nvPr userDrawn="1"/>
        </p:nvSpPr>
        <p:spPr>
          <a:xfrm>
            <a:off x="4217928" y="6404446"/>
            <a:ext cx="6006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WERTHEIM COLLEGE OF NURSING &amp;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900432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a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19" name="Picture 18" descr="A blue sky&#10;&#10;Description automatically generated">
            <a:extLst>
              <a:ext uri="{FF2B5EF4-FFF2-40B4-BE49-F238E27FC236}">
                <a16:creationId xmlns:a16="http://schemas.microsoft.com/office/drawing/2014/main" id="{6B427909-11C3-2B4F-99E1-06647A829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16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Picture 30" descr="A blue sky&#10;&#10;Description automatically generated">
            <a:extLst>
              <a:ext uri="{FF2B5EF4-FFF2-40B4-BE49-F238E27FC236}">
                <a16:creationId xmlns:a16="http://schemas.microsoft.com/office/drawing/2014/main" id="{7F8F79F9-053E-AC4E-A228-8BCFC4090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53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99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ue sky&#10;&#10;Description automatically generated">
            <a:extLst>
              <a:ext uri="{FF2B5EF4-FFF2-40B4-BE49-F238E27FC236}">
                <a16:creationId xmlns:a16="http://schemas.microsoft.com/office/drawing/2014/main" id="{5941AC91-51E1-BD44-8333-8EC6B8C58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647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5" name="Picture 34" descr="A blue sky&#10;&#10;Description automatically generated">
            <a:extLst>
              <a:ext uri="{FF2B5EF4-FFF2-40B4-BE49-F238E27FC236}">
                <a16:creationId xmlns:a16="http://schemas.microsoft.com/office/drawing/2014/main" id="{36B238F2-2857-544E-8AD3-AED1952A8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065873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8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85" y="187326"/>
            <a:ext cx="1177078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F5DA-4B46-494C-BDCE-E8F00B809716}" type="datetime1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A03D-1E35-425F-92CF-4ECB32EE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4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85" y="187326"/>
            <a:ext cx="1177078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66284" y="2286000"/>
            <a:ext cx="4749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21968" y="2286000"/>
            <a:ext cx="475403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66284" y="2286000"/>
            <a:ext cx="4749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21968" y="2286000"/>
            <a:ext cx="475403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381000"/>
            <a:ext cx="10111316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438835"/>
            <a:ext cx="48768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362200"/>
            <a:ext cx="48768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0" y="1438835"/>
            <a:ext cx="48768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2362200"/>
            <a:ext cx="48768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23A9-D2EC-4D10-9D66-2B807199927F}" type="datetime1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860E6-745B-456B-9A0F-5CC7E07E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5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85" y="187326"/>
            <a:ext cx="1177078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363E-40A5-45ED-8562-D3454B610EC9}" type="datetime1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CEAA-A0D1-41E9-9103-AAAB3437C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32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87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3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9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678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13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37582-4F72-F148-B5AB-368C4DD21E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15C3B-75C2-9A41-B971-DA1BEECC1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85800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1899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189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F921-75B0-9943-B1DF-025B2C4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DCEF-2E0F-6748-B31C-B5122914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id="{E2B0E723-963E-D746-9C64-1044790CE17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0"/>
            <a:ext cx="12192000" cy="6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aps.fiu.edu/" TargetMode="Externa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nhs.fiu.edu/csd" TargetMode="Externa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gradschool.fiu.edu/policies_grievance.htm" TargetMode="Externa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796" y="965199"/>
            <a:ext cx="8820408" cy="24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33662" y="406309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WELCOME </a:t>
            </a:r>
          </a:p>
          <a:p>
            <a:pPr algn="ctr"/>
            <a:r>
              <a:rPr lang="en-US" sz="6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lgerian"/>
                <a:ea typeface="ＭＳ Ｐゴシック"/>
              </a:rPr>
              <a:t>CLASS OF 2025!</a:t>
            </a:r>
          </a:p>
        </p:txBody>
      </p:sp>
    </p:spTree>
    <p:extLst>
      <p:ext uri="{BB962C8B-B14F-4D97-AF65-F5344CB8AC3E}">
        <p14:creationId xmlns:p14="http://schemas.microsoft.com/office/powerpoint/2010/main" val="286398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DD59-D28B-9B92-54CA-B7EB26A9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473844"/>
            <a:ext cx="10701337" cy="104457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General Education Prerequisites</a:t>
            </a:r>
            <a:b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</a:b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http://www.asha.org/about/membership-certification/handbooks/slp/slp_standards_new.htm 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812" y="1675582"/>
            <a:ext cx="101012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0425" lvl="3" indent="0">
              <a:buNone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ASHA Standards: NEED in addition to undergraduate/post-baccalaureate CSD prerequisites: </a:t>
            </a:r>
          </a:p>
          <a:p>
            <a:pPr lvl="3">
              <a:buFont typeface="Wingdings,Sans-Serif" pitchFamily="18" charset="2"/>
              <a:buChar char="Ø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1 Physical Science (Chemistry or Physics ONLY)</a:t>
            </a:r>
          </a:p>
          <a:p>
            <a:pPr lvl="3">
              <a:buFont typeface="Wingdings,Sans-Serif" pitchFamily="18" charset="2"/>
              <a:buChar char="Ø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1 Biological Science (Biology, Marine Biology, Animal Biology, General Anatomy &amp; Physiology)</a:t>
            </a:r>
          </a:p>
          <a:p>
            <a:pPr lvl="3">
              <a:buFont typeface="Wingdings,Sans-Serif" pitchFamily="18" charset="2"/>
              <a:buChar char="Ø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2 Behavioral Sciences (Psychology, Sociology, Anthropology, Social Work)</a:t>
            </a:r>
          </a:p>
          <a:p>
            <a:pPr lvl="3">
              <a:buFont typeface="Wingdings,Sans-Serif" pitchFamily="18" charset="2"/>
              <a:buChar char="Ø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1 Statistics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5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0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1900" y="-42863"/>
            <a:ext cx="765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 (Body)"/>
              </a:rPr>
              <a:t>Program of Study: Option I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10" y="707886"/>
            <a:ext cx="9062899" cy="59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631" y="104774"/>
            <a:ext cx="9473449" cy="63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7550" y="49352"/>
            <a:ext cx="8158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 (Body)"/>
              </a:rPr>
              <a:t>Program of Study: Option II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b="2143"/>
          <a:stretch/>
        </p:blipFill>
        <p:spPr>
          <a:xfrm>
            <a:off x="2571749" y="757238"/>
            <a:ext cx="9248499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285750"/>
            <a:ext cx="9286875" cy="62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8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8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General Program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FIU Email Address: Begin using immediately and </a:t>
            </a: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always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 login to classes using FIU credentials so attendance reports are accurate. 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Working during the Masters’ SLP Program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Class Attendance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CSD website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Student Handbook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Class syllabi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0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1" y="163513"/>
            <a:ext cx="7583487" cy="1044575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latin typeface="Trebuchet MS (Body)"/>
              </a:rPr>
            </a:br>
            <a:r>
              <a:rPr lang="en-US" b="1" dirty="0">
                <a:solidFill>
                  <a:srgbClr val="FFC000"/>
                </a:solidFill>
                <a:latin typeface="Trebuchet MS (Body)"/>
                <a:ea typeface="ＭＳ Ｐゴシック"/>
              </a:rPr>
              <a:t>CSD Department Information</a:t>
            </a:r>
            <a:br>
              <a:rPr lang="en-US" b="1" dirty="0">
                <a:latin typeface="Trebuchet MS (Body)"/>
              </a:rPr>
            </a:br>
            <a:endParaRPr lang="en-US" dirty="0">
              <a:latin typeface="Trebuchet MS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SLP MASTERS Degree Plan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Transcripts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Knowledge and Skills Outcome Standards</a:t>
            </a: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9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455" y="0"/>
            <a:ext cx="7583487" cy="10445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Masters’ Projects &amp; 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1219201"/>
            <a:ext cx="10229849" cy="5338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Masters’ Project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: Conducted During Second Year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Provide students with opportunity to synthesize academic and clinical experiences; participate in completion of DATA-BASED research project within group of 3-5 students with CSD faculty mentor. 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Research project topics are based on expertise and interest of faculty mentors. 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Student selects a group to work with based on their interest in research project topics and availability. 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 particular group of students and their faculty mentor work on the project for 3 semesters from beginning to completion. </a:t>
            </a:r>
          </a:p>
        </p:txBody>
      </p:sp>
    </p:spTree>
    <p:extLst>
      <p:ext uri="{BB962C8B-B14F-4D97-AF65-F5344CB8AC3E}">
        <p14:creationId xmlns:p14="http://schemas.microsoft.com/office/powerpoint/2010/main" val="50200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-1206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Masters’ Projects &amp; 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4" y="1057275"/>
            <a:ext cx="10372725" cy="5119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Masters’ Thesis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: Conducted During Second Year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Extensive writing-intensive research project in which the individual student conducts a significant experiment in the CSD field. It takes a full year to complete a thesis.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The student reads everything available that relates directly and indirectly to their field of study. 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Then, the student progresses to primary research, involve conducting one's own experiment(s) and defending their findings in an oral forum. </a:t>
            </a:r>
          </a:p>
        </p:txBody>
      </p:sp>
    </p:spTree>
    <p:extLst>
      <p:ext uri="{BB962C8B-B14F-4D97-AF65-F5344CB8AC3E}">
        <p14:creationId xmlns:p14="http://schemas.microsoft.com/office/powerpoint/2010/main" val="426393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69" y="1853853"/>
            <a:ext cx="4043401" cy="33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ORIENTATION AGENDA</a:t>
            </a:r>
            <a:b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August 16,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64" y="1219201"/>
            <a:ext cx="9401174" cy="5195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latin typeface="Trebuchet MS (Body)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I       Welcome/Introduction of Faculty/Students     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II       Classes Fall 2023                                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III      Policies and Procedures (http://cnhs.fiu.edu/csd)      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IV      Plan of Study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V       General Program Information   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VI      Masters’ Projects and Theses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19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Body)"/>
              </a:rPr>
              <a:t>APPROXIMATE 15 MIN BREAK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VII       CAA Accreditation Status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VIII      Counseling and Psychological Services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IX        Clinical Education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X         Record Keeping   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XI        Forms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XII       Advisors    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XIII      NSSHLA 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XIV      Q &amp; A/Tour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0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CAA Accreditation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93" y="1382714"/>
            <a:ext cx="9244013" cy="47609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Council on Academic Accreditation for Audiology and Speech-Language Pathology (CAA) of the American Speech-Language-Hearing Association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Accrediting body for SLP and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AuD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 clinical graduate programs throughout USA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FIU Masters’ SLP is an accredited program,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 currently accredited through 11/30/2024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SO: CSD Department faculty will begin preparing for the RE-ACCREDITATION process THIS year!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endParaRPr lang="en-US" sz="2400" b="1" dirty="0">
              <a:ea typeface="ＭＳ Ｐゴシック"/>
            </a:endParaRP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3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Counseling &amp; Psychological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rebuchet MS (Body)"/>
              </a:rPr>
              <a:t>Student Health Center (SHC) 270</a:t>
            </a:r>
          </a:p>
          <a:p>
            <a:r>
              <a:rPr lang="en-US" sz="4000" b="1" dirty="0">
                <a:solidFill>
                  <a:srgbClr val="FFC000"/>
                </a:solidFill>
                <a:latin typeface="Trebuchet MS (Body)"/>
              </a:rPr>
              <a:t>305-348-2277(CAPS)</a:t>
            </a:r>
          </a:p>
          <a:p>
            <a:r>
              <a:rPr lang="en-US" sz="4000" b="1" dirty="0">
                <a:solidFill>
                  <a:srgbClr val="FFC000"/>
                </a:solidFill>
                <a:latin typeface="Trebuchet MS (Body)"/>
                <a:hlinkClick r:id="rId2"/>
              </a:rPr>
              <a:t>http://www.caps.fiu.edu</a:t>
            </a:r>
            <a:endParaRPr lang="en-US" sz="4000" b="1" dirty="0">
              <a:solidFill>
                <a:srgbClr val="FFC000"/>
              </a:solidFill>
              <a:latin typeface="Trebuchet MS (Body)"/>
            </a:endParaRPr>
          </a:p>
          <a:p>
            <a:r>
              <a:rPr lang="en-US" sz="4000" b="1" dirty="0">
                <a:solidFill>
                  <a:srgbClr val="FFC000"/>
                </a:solidFill>
                <a:latin typeface="Trebuchet MS (Body)"/>
              </a:rPr>
              <a:t>Disability Services </a:t>
            </a:r>
          </a:p>
          <a:p>
            <a:r>
              <a:rPr lang="en-US" sz="4000" b="1" dirty="0">
                <a:solidFill>
                  <a:srgbClr val="FFC000"/>
                </a:solidFill>
                <a:latin typeface="Trebuchet MS (Body)"/>
              </a:rPr>
              <a:t>Mindfulness Research Lab</a:t>
            </a: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C000"/>
                </a:solidFill>
              </a:rPr>
              <a:t>Civility and Respect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013" y="1985962"/>
            <a:ext cx="9358311" cy="464343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Civility is an essential component of FIU core values  and includes all meetings and classroom behavior.</a:t>
            </a:r>
          </a:p>
          <a:p>
            <a:endParaRPr lang="en-US" sz="34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sz="3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When both faculty and students model civility, it contributes to the growth of individuals.</a:t>
            </a:r>
          </a:p>
          <a:p>
            <a:endParaRPr lang="en-US" sz="34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sz="3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Students are encouraged to comment, question, or critique </a:t>
            </a:r>
            <a:r>
              <a:rPr lang="en-US" sz="3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ideas,</a:t>
            </a:r>
            <a:r>
              <a:rPr lang="en-US" sz="3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 but never attack a faculty member or another student; respect is pivotal to all interactions.</a:t>
            </a:r>
          </a:p>
          <a:p>
            <a:endParaRPr lang="en-US" sz="34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sz="3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Students are discouraged from checking text messages, social media, playing games on a computer/phone, or carrying on conversations while instructors are lecturing or classmates are presenting. </a:t>
            </a:r>
          </a:p>
          <a:p>
            <a:endParaRPr lang="en-US" dirty="0"/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71417" y="609600"/>
            <a:ext cx="7583487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Clinical Education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1949571" y="1600201"/>
            <a:ext cx="8281358" cy="4589463"/>
          </a:xfrm>
        </p:spPr>
        <p:txBody>
          <a:bodyPr/>
          <a:lstStyle/>
          <a:p>
            <a:pPr marL="577850" lvl="2" indent="0">
              <a:buNone/>
            </a:pP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2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Clinical Rotations (early vs. standard)</a:t>
            </a:r>
          </a:p>
          <a:p>
            <a:pPr lvl="2"/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3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Reliable transportation</a:t>
            </a:r>
          </a:p>
          <a:p>
            <a:pPr marL="1371600" lvl="3" indent="0">
              <a:buNone/>
            </a:pP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3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Clinical Expectations</a:t>
            </a: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78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Clinical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2171701"/>
            <a:ext cx="9572626" cy="4208463"/>
          </a:xfrm>
        </p:spPr>
        <p:txBody>
          <a:bodyPr/>
          <a:lstStyle/>
          <a:p>
            <a:pPr lvl="2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American Databank</a:t>
            </a:r>
          </a:p>
          <a:p>
            <a:pPr lvl="2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FIU SLP Scrubs</a:t>
            </a:r>
          </a:p>
          <a:p>
            <a:pPr lvl="2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CALIPSO/ Clinical Documentation</a:t>
            </a:r>
          </a:p>
          <a:p>
            <a:endParaRPr lang="en-US" dirty="0"/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3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174876" y="228600"/>
            <a:ext cx="7583487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b="1" dirty="0">
                <a:solidFill>
                  <a:srgbClr val="FFC000"/>
                </a:solidFill>
              </a:rPr>
              <a:t>Record Keeping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14364" y="1066801"/>
            <a:ext cx="11329986" cy="48180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2"/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2"/>
            <a:r>
              <a:rPr lang="en-US" sz="3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Check FIU email regularly (check junk mailbox too) </a:t>
            </a:r>
          </a:p>
          <a:p>
            <a:pPr lvl="2"/>
            <a:endParaRPr lang="en-US" sz="3200" b="1" u="sng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2"/>
            <a:r>
              <a:rPr lang="en-US" sz="3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ALWAYS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use your FIU email for department correspondence</a:t>
            </a:r>
          </a:p>
          <a:p>
            <a:pPr lvl="2"/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2"/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Student Mailboxes outside AHC3-435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3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5535-9324-4FF4-96C3-7B4D4BCF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1"/>
            <a:ext cx="10515600" cy="8207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12F2-2ECF-41A3-84A4-C177C15D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688"/>
            <a:ext cx="10515600" cy="435133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Attestation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Consent &amp; Release Criminal Background Check 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Publications Model and Release 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Contact Information</a:t>
            </a:r>
          </a:p>
          <a:p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Complete these forms (folder) and turn in before leaving today.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61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" y="228600"/>
            <a:ext cx="2990979" cy="8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609E656-BFD7-2B31-D420-E16026EF20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2" t="21469" r="82713" b="13650"/>
          <a:stretch/>
        </p:blipFill>
        <p:spPr bwMode="auto">
          <a:xfrm>
            <a:off x="3424688" y="169862"/>
            <a:ext cx="4753154" cy="6518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374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1422-24E3-458E-B61F-24BA6A5F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09563"/>
            <a:ext cx="9466443" cy="104457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rebuchet MS (Body)"/>
              </a:rPr>
              <a:t>NSSHLA: National Student Speech-Language-Hearing Association, FIU Chapter</a:t>
            </a:r>
            <a:endParaRPr lang="en-US" sz="3200" dirty="0">
              <a:latin typeface="Trebuchet MS (Body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01E9-CBED-49EE-A18D-8E767AA2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462"/>
            <a:ext cx="10515600" cy="4351338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FIU Officers</a:t>
            </a:r>
          </a:p>
          <a:p>
            <a:pPr marL="0" indent="0">
              <a:spcBef>
                <a:spcPts val="0"/>
              </a:spcBef>
              <a:buNone/>
            </a:pPr>
            <a:endParaRPr lang="en-US" b="1" u="sng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Times New Roman" panose="02020603050405020304" pitchFamily="18" charset="0"/>
              </a:rPr>
              <a:t>President: Chantal Murrell  (email: cmurr050@fiu.edu) 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Times New Roman" panose="02020603050405020304" pitchFamily="18" charset="0"/>
              </a:rPr>
              <a:t> 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Times New Roman" panose="02020603050405020304" pitchFamily="18" charset="0"/>
              </a:rPr>
              <a:t>Vice President: Stephanie Cabrera and Michelle Alpizar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Times New Roman" panose="02020603050405020304" pitchFamily="18" charset="0"/>
              </a:rPr>
              <a:t>Social Media Coordinator: Mabel Aday  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Times New Roman" panose="02020603050405020304" pitchFamily="18" charset="0"/>
              </a:rPr>
              <a:t>Treasurer: Elisa Lezcano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Times New Roman" panose="02020603050405020304" pitchFamily="18" charset="0"/>
              </a:rPr>
              <a:t>CSO Representative: Stephanie Delvalle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65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4754" y="1522412"/>
            <a:ext cx="585374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4005948"/>
            <a:ext cx="7823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THANK YOU</a:t>
            </a:r>
          </a:p>
          <a:p>
            <a:pPr algn="ctr">
              <a:buFont typeface="Wingdings 2" pitchFamily="18" charset="2"/>
              <a:buNone/>
            </a:pPr>
            <a:r>
              <a:rPr lang="en-US" sz="4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HAVE A WONDERFUL YEAR!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018A6-1D11-49CF-A102-5453618B3C70}"/>
              </a:ext>
            </a:extLst>
          </p:cNvPr>
          <p:cNvCxnSpPr>
            <a:cxnSpLocks/>
          </p:cNvCxnSpPr>
          <p:nvPr/>
        </p:nvCxnSpPr>
        <p:spPr>
          <a:xfrm flipV="1">
            <a:off x="1438493" y="3581742"/>
            <a:ext cx="9857937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53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5"/>
          <p:cNvSpPr>
            <a:spLocks noGrp="1"/>
          </p:cNvSpPr>
          <p:nvPr>
            <p:ph sz="half" idx="2"/>
          </p:nvPr>
        </p:nvSpPr>
        <p:spPr>
          <a:xfrm>
            <a:off x="551784" y="2594666"/>
            <a:ext cx="6083299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Faculty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Monica Hough, Chair and Professor 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Alliete Alfano, Assistant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Angela Medina, Associate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Jean Mead, Clinical Associate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Mariateresa (Teri)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Muňoz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,  Clinical Assistant Professor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Eliane Ramos, Clinical Associate Professor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Chelsea Sommer, Assistant Professor</a:t>
            </a:r>
          </a:p>
          <a:p>
            <a:pPr>
              <a:lnSpc>
                <a:spcPct val="110000"/>
              </a:lnSpc>
              <a:buNone/>
              <a:defRPr/>
            </a:pPr>
            <a:endParaRPr lang="en-US" sz="1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312024" y="4298213"/>
            <a:ext cx="4600575" cy="16430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Office Staff: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Nancy Bradbury, Program Coordinator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Nuria Rodriguez, Coordinator Administrative Services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Moises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Noblecilla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, Office Assistant OPS 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Henry </a:t>
            </a:r>
            <a:r>
              <a:rPr lang="en-US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Sardinas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Calibri" panose="020F0502020204030204" pitchFamily="34" charset="0"/>
                <a:cs typeface="Calibri" panose="020F0502020204030204" pitchFamily="34" charset="0"/>
              </a:rPr>
              <a:t>, Office Assistant OPS </a:t>
            </a:r>
          </a:p>
          <a:p>
            <a:pPr>
              <a:lnSpc>
                <a:spcPct val="110000"/>
              </a:lnSpc>
              <a:buNone/>
              <a:defRPr/>
            </a:pP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3434" y="272101"/>
            <a:ext cx="4414967" cy="123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12024" y="2447477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Adjunct Faculty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: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Michele Aurignac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Cindy Simon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Barry Freeman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Joseph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Zelenke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7692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8A258EF-D60B-4C3F-B3E2-39A87929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1" y="916543"/>
            <a:ext cx="7583487" cy="104457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C000"/>
                </a:solidFill>
                <a:ea typeface="ＭＳ Ｐゴシック"/>
              </a:rPr>
              <a:t>Classes Fall 2023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73A4E7-0299-4A55-88AB-D10B4C53A09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79562" y="2390775"/>
            <a:ext cx="9864726" cy="42084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All classes will be offered in face-to-face format, unless the particular classes have been approved for a different format. 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Fall semester exceptions: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SPA 5935 Pre-Clinic Seminar (Dr. Mead) will be offered in the FIU online LIVE format. Dr. Mead will contact you relative to the organization and format of class.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6924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30C1-E018-4E95-9803-9DEDD013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ea typeface="ＭＳ Ｐゴシック"/>
              </a:rPr>
              <a:t>Classes Fall 2023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7DEF9-C25F-48E6-B10E-51C8FDDB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5625"/>
            <a:ext cx="11401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SPA 5204 Phonological Disorders (Medina) 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Thursdays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SPA 5553 Differential Diagnosis of Communication Disorders (Alfano) 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Tuesdays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SPA 5402 Language Learning in Preschool Children (Ramos) 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Mondays</a:t>
            </a:r>
          </a:p>
          <a:p>
            <a:pPr marL="0" indent="0">
              <a:buNone/>
            </a:pPr>
            <a:endParaRPr lang="en-US" sz="2400" u="sng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SPA 5805 Research Methodology in CSD (Hough) 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Wednesdays</a:t>
            </a:r>
          </a:p>
          <a:p>
            <a:pPr marL="0" indent="0">
              <a:buNone/>
            </a:pPr>
            <a:endParaRPr lang="en-US" sz="2400" u="sng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SPA 5935L Pre-Clinic Seminar (Mead) 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Fridays</a:t>
            </a: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80368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9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38175" y="250826"/>
            <a:ext cx="10515600" cy="87788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Policies &amp; Procedures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38175" y="1212639"/>
            <a:ext cx="10515600" cy="5100636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DEPARTMENTAL WEBSITE: </a:t>
            </a:r>
            <a:r>
              <a:rPr lang="en-US" sz="2400" b="1" u="sng" dirty="0">
                <a:solidFill>
                  <a:srgbClr val="FFC000"/>
                </a:solidFill>
                <a:hlinkClick r:id="rId2"/>
              </a:rPr>
              <a:t>http://cnhs.fiu.edu/csd</a:t>
            </a:r>
            <a:endParaRPr lang="en-US" sz="2400" b="1" u="sng" dirty="0">
              <a:solidFill>
                <a:srgbClr val="FFC000"/>
              </a:solidFill>
            </a:endParaRPr>
          </a:p>
          <a:p>
            <a:pPr>
              <a:buFont typeface="Wingdings 2" pitchFamily="18" charset="2"/>
              <a:buNone/>
            </a:pP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Important reminders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 must receive a grade of B or better to pass a course </a:t>
            </a:r>
          </a:p>
          <a:p>
            <a:pPr lvl="3"/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you receive a grade below B, you are required to retake the course the next time it is offered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DISMISSAL from the Masters program: </a:t>
            </a:r>
          </a:p>
          <a:p>
            <a:pPr lvl="3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failing a course twice OR</a:t>
            </a:r>
          </a:p>
          <a:p>
            <a:pPr lvl="3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GPA &lt;3.0 in 2 semesters OR</a:t>
            </a:r>
          </a:p>
          <a:p>
            <a:pPr lvl="3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Grade below B in more than 2 courses</a:t>
            </a: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Lapses in enrollment of more than two semesters will require readmission into the program</a:t>
            </a: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2" y="5940001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rebuchet MS (Body)"/>
              </a:rPr>
              <a:t>Policies &amp; Procedures</a:t>
            </a:r>
            <a:endParaRPr lang="en-US" dirty="0">
              <a:solidFill>
                <a:srgbClr val="FFC000"/>
              </a:solidFill>
              <a:latin typeface="Trebuchet MS (Body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830" y="1730374"/>
            <a:ext cx="8650170" cy="464454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PRAXIS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  <a:ea typeface="ＭＳ Ｐゴシック"/>
              </a:rPr>
              <a:t>(Certification) examination: students will register to take exam next-to-last or last semester in program</a:t>
            </a:r>
          </a:p>
          <a:p>
            <a:pPr marL="914400" lvl="2" indent="0">
              <a:buNone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ea typeface="ＭＳ Ｐゴシック"/>
            </a:endParaRPr>
          </a:p>
          <a:p>
            <a:pPr lvl="3"/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Goal: pass the examination the first time you take it</a:t>
            </a:r>
          </a:p>
          <a:p>
            <a:pPr marL="1371600" lvl="3" indent="0">
              <a:buNone/>
            </a:pPr>
            <a:endParaRPr lang="en-US" sz="2800" u="sng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3"/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You must pass the praxis examination to graduate </a:t>
            </a:r>
          </a:p>
          <a:p>
            <a:pPr>
              <a:buNone/>
            </a:pPr>
            <a:endParaRPr lang="en-US" u="sng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775113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8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F6A143-4C33-2DA0-AAE2-04E186046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3728" y="1405088"/>
            <a:ext cx="8984543" cy="433895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AF8D40"/>
                </a:solidFill>
                <a:latin typeface="+mn-lt"/>
              </a:rPr>
              <a:t>When registering to take the PRAXIS exam, you need to make sure you have your PRAXIS</a:t>
            </a:r>
            <a:r>
              <a:rPr lang="en-US" b="1" dirty="0">
                <a:solidFill>
                  <a:srgbClr val="AF8D40"/>
                </a:solidFill>
                <a:effectLst/>
                <a:latin typeface="+mn-lt"/>
                <a:ea typeface="Calibri" panose="020F0502020204030204" pitchFamily="34" charset="0"/>
              </a:rPr>
              <a:t> scores sent to three entities:</a:t>
            </a:r>
          </a:p>
          <a:p>
            <a:r>
              <a:rPr lang="en-US" b="1" dirty="0">
                <a:solidFill>
                  <a:srgbClr val="AF8D40"/>
                </a:solidFill>
                <a:latin typeface="+mn-lt"/>
                <a:ea typeface="Calibri" panose="020F0502020204030204" pitchFamily="34" charset="0"/>
              </a:rPr>
              <a:t>1) CSD Department at FIU (we need a record of you taking the exam for you to graduate;</a:t>
            </a:r>
          </a:p>
          <a:p>
            <a:r>
              <a:rPr lang="en-US" b="1" dirty="0">
                <a:solidFill>
                  <a:srgbClr val="AF8D40"/>
                </a:solidFill>
                <a:effectLst/>
                <a:latin typeface="+mn-lt"/>
                <a:ea typeface="Calibri" panose="020F0502020204030204" pitchFamily="34" charset="0"/>
              </a:rPr>
              <a:t>2) American Speech-Language-Hearing Association (enables you to become a certified SLP; and </a:t>
            </a:r>
          </a:p>
          <a:p>
            <a:r>
              <a:rPr lang="en-US" b="1" dirty="0">
                <a:solidFill>
                  <a:srgbClr val="AF8D40"/>
                </a:solidFill>
                <a:effectLst/>
                <a:latin typeface="+mn-lt"/>
                <a:ea typeface="Calibri" panose="020F0502020204030204" pitchFamily="34" charset="0"/>
              </a:rPr>
              <a:t>3) </a:t>
            </a:r>
            <a:r>
              <a:rPr lang="en-US" b="1" dirty="0" err="1">
                <a:solidFill>
                  <a:srgbClr val="AF8D40"/>
                </a:solidFill>
                <a:effectLst/>
                <a:latin typeface="+mn-lt"/>
                <a:ea typeface="Calibri" panose="020F0502020204030204" pitchFamily="34" charset="0"/>
              </a:rPr>
              <a:t>FLorida</a:t>
            </a:r>
            <a:r>
              <a:rPr lang="en-US" b="1" dirty="0">
                <a:solidFill>
                  <a:srgbClr val="AF8D40"/>
                </a:solidFill>
                <a:effectLst/>
                <a:latin typeface="+mn-lt"/>
                <a:ea typeface="Calibri" panose="020F0502020204030204" pitchFamily="34" charset="0"/>
              </a:rPr>
              <a:t> Dept. of Health (licensed SLP in State of Florida).</a:t>
            </a:r>
          </a:p>
          <a:p>
            <a:endParaRPr lang="en-US" b="1" dirty="0">
              <a:solidFill>
                <a:srgbClr val="AF8D40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US" b="1" dirty="0">
                <a:solidFill>
                  <a:srgbClr val="AF8D40"/>
                </a:solidFill>
                <a:latin typeface="+mn-lt"/>
                <a:ea typeface="Calibri" panose="020F0502020204030204" pitchFamily="34" charset="0"/>
              </a:rPr>
              <a:t>WE WILL REMIND YOU ABOUT THIS AGAIN NEXT YEAR.</a:t>
            </a:r>
            <a:endParaRPr lang="en-US" b="1" dirty="0">
              <a:solidFill>
                <a:srgbClr val="AF8D40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2204EE-9448-A7A0-AD20-C1DCCEA3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AF8D40"/>
                </a:solidFill>
              </a:rPr>
              <a:t>PRAXIS (Cont’d)</a:t>
            </a:r>
          </a:p>
        </p:txBody>
      </p:sp>
    </p:spTree>
    <p:extLst>
      <p:ext uri="{BB962C8B-B14F-4D97-AF65-F5344CB8AC3E}">
        <p14:creationId xmlns:p14="http://schemas.microsoft.com/office/powerpoint/2010/main" val="201170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508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rebuchet MS (Body)"/>
              </a:rPr>
              <a:t>Policies &amp;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63" y="1576388"/>
            <a:ext cx="9882187" cy="4113214"/>
          </a:xfrm>
        </p:spPr>
        <p:txBody>
          <a:bodyPr>
            <a:noAutofit/>
          </a:bodyPr>
          <a:lstStyle/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Apply for graduation during semester before graduation (separate application for commencement)</a:t>
            </a:r>
          </a:p>
          <a:p>
            <a:pPr lvl="3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You must be enrolled for at least 1 credit in the semester that you plan to graduate</a:t>
            </a:r>
          </a:p>
          <a:p>
            <a:pPr lvl="3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All general education prerequisites must be completed to apply for ASHA certification</a:t>
            </a:r>
          </a:p>
          <a:p>
            <a:pPr marL="1371600" lvl="3" indent="0">
              <a:buNone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  <a:p>
            <a:pPr lvl="2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 (Body)"/>
              </a:rPr>
              <a:t>Grievances: http://gradschool.fiu.edu/policies_grievance.htm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  <a:hlinkClick r:id="rId2"/>
            </a:endParaRPr>
          </a:p>
          <a:p>
            <a:pPr marL="577850" lvl="2" indent="0">
              <a:buNone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Trebuchet MS (Body)"/>
            </a:endParaRPr>
          </a:p>
        </p:txBody>
      </p:sp>
      <p:pic>
        <p:nvPicPr>
          <p:cNvPr id="4" name="Picture 2" descr="Advanced Nursing Education Workforce – ANEW – Traineeship Program - Florida  International University">
            <a:extLst>
              <a:ext uri="{FF2B5EF4-FFF2-40B4-BE49-F238E27FC236}">
                <a16:creationId xmlns:a16="http://schemas.microsoft.com/office/drawing/2014/main" id="{878B77F3-B74B-42BE-A62A-3EA586FB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860838"/>
            <a:ext cx="3483894" cy="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191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FIU Real Triumphs Template">
  <a:themeElements>
    <a:clrScheme name="FIU Bran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52950"/>
      </a:accent1>
      <a:accent2>
        <a:srgbClr val="B6862C"/>
      </a:accent2>
      <a:accent3>
        <a:srgbClr val="CC0066"/>
      </a:accent3>
      <a:accent4>
        <a:srgbClr val="00FFFF"/>
      </a:accent4>
      <a:accent5>
        <a:srgbClr val="FFFFFF"/>
      </a:accent5>
      <a:accent6>
        <a:srgbClr val="FFCC00"/>
      </a:accent6>
      <a:hlink>
        <a:srgbClr val="CC0066"/>
      </a:hlink>
      <a:folHlink>
        <a:srgbClr val="CC00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U Real Triumphs Template" id="{D6BF73C1-EEDE-AC48-AD9C-ADD1887087B1}" vid="{ED22C5F8-F212-AF47-9EA2-9B7F431F38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8FFC74B3D7F4B9A885325795B5200" ma:contentTypeVersion="5" ma:contentTypeDescription="Create a new document." ma:contentTypeScope="" ma:versionID="897531587565c9e0325616d7996ac8c5">
  <xsd:schema xmlns:xsd="http://www.w3.org/2001/XMLSchema" xmlns:xs="http://www.w3.org/2001/XMLSchema" xmlns:p="http://schemas.microsoft.com/office/2006/metadata/properties" xmlns:ns2="c2f62fbe-4c7f-4b17-b8f3-cead32baf029" xmlns:ns3="6135a396-3c6b-4f58-92b3-6a6e28a595c5" targetNamespace="http://schemas.microsoft.com/office/2006/metadata/properties" ma:root="true" ma:fieldsID="82148e1616bab33fa911abed0346ccdb" ns2:_="" ns3:_="">
    <xsd:import namespace="c2f62fbe-4c7f-4b17-b8f3-cead32baf029"/>
    <xsd:import namespace="6135a396-3c6b-4f58-92b3-6a6e28a595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62fbe-4c7f-4b17-b8f3-cead32baf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5a396-3c6b-4f58-92b3-6a6e28a59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DA09F2-5F15-4831-BD2D-DDED4FCF66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A1C86F-2E94-43C7-A88B-DA03BEDB1C8D}">
  <ds:schemaRefs>
    <ds:schemaRef ds:uri="6135a396-3c6b-4f58-92b3-6a6e28a595c5"/>
    <ds:schemaRef ds:uri="c2f62fbe-4c7f-4b17-b8f3-cead32baf0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D13ACC-4E7D-430B-8489-CF0447CD7CD4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135a396-3c6b-4f58-92b3-6a6e28a595c5"/>
    <ds:schemaRef ds:uri="c2f62fbe-4c7f-4b17-b8f3-cead32baf02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10976</TotalTime>
  <Words>1200</Words>
  <Application>Microsoft Office PowerPoint</Application>
  <PresentationFormat>Widescreen</PresentationFormat>
  <Paragraphs>193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Algerian</vt:lpstr>
      <vt:lpstr>Arial</vt:lpstr>
      <vt:lpstr>Calibri</vt:lpstr>
      <vt:lpstr>Calibri Light</vt:lpstr>
      <vt:lpstr>Trebuchet MS</vt:lpstr>
      <vt:lpstr>Trebuchet MS (Body)</vt:lpstr>
      <vt:lpstr>Wingdings 2</vt:lpstr>
      <vt:lpstr>Wingdings,Sans-Serif</vt:lpstr>
      <vt:lpstr>2_Office Theme</vt:lpstr>
      <vt:lpstr>FIU Real Triumphs Template</vt:lpstr>
      <vt:lpstr>PowerPoint Presentation</vt:lpstr>
      <vt:lpstr>ORIENTATION AGENDA August 16, 2023</vt:lpstr>
      <vt:lpstr>PowerPoint Presentation</vt:lpstr>
      <vt:lpstr>Classes Fall 2023</vt:lpstr>
      <vt:lpstr>Classes Fall 2023</vt:lpstr>
      <vt:lpstr>Policies &amp; Procedures</vt:lpstr>
      <vt:lpstr>Policies &amp; Procedures</vt:lpstr>
      <vt:lpstr>PRAXIS (Cont’d)</vt:lpstr>
      <vt:lpstr>Policies &amp; Procedures</vt:lpstr>
      <vt:lpstr>General Education Prerequisites http://www.asha.org/about/membership-certification/handbooks/slp/slp_standards_new.htm  </vt:lpstr>
      <vt:lpstr>PowerPoint Presentation</vt:lpstr>
      <vt:lpstr>PowerPoint Presentation</vt:lpstr>
      <vt:lpstr>PowerPoint Presentation</vt:lpstr>
      <vt:lpstr>PowerPoint Presentation</vt:lpstr>
      <vt:lpstr>General Program Information</vt:lpstr>
      <vt:lpstr> CSD Department Information </vt:lpstr>
      <vt:lpstr>Masters’ Projects &amp; Theses</vt:lpstr>
      <vt:lpstr>Masters’ Projects &amp; Theses</vt:lpstr>
      <vt:lpstr>PowerPoint Presentation</vt:lpstr>
      <vt:lpstr>CAA Accreditation Status</vt:lpstr>
      <vt:lpstr>Counseling &amp; Psychological Services</vt:lpstr>
      <vt:lpstr>Civility and Respect</vt:lpstr>
      <vt:lpstr>Clinical Education</vt:lpstr>
      <vt:lpstr>Clinical Education</vt:lpstr>
      <vt:lpstr> Record Keeping</vt:lpstr>
      <vt:lpstr>FORMS</vt:lpstr>
      <vt:lpstr>PowerPoint Presentation</vt:lpstr>
      <vt:lpstr>NSSHLA: National Student Speech-Language-Hearing Association, FIU Chapter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Shatoria Cooper</dc:creator>
  <cp:lastModifiedBy>Nancy Bradbury</cp:lastModifiedBy>
  <cp:revision>44</cp:revision>
  <dcterms:created xsi:type="dcterms:W3CDTF">2018-01-30T16:34:46Z</dcterms:created>
  <dcterms:modified xsi:type="dcterms:W3CDTF">2023-08-16T14:45:48Z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0x0101008C98FFC74B3D7F4B9A885325795B5200</vt:lpwstr>
  </property>
</Properties>
</file>