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90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92" r:id="rId27"/>
    <p:sldId id="277" r:id="rId28"/>
    <p:sldId id="278" r:id="rId29"/>
    <p:sldId id="279" r:id="rId30"/>
    <p:sldId id="280" r:id="rId31"/>
    <p:sldId id="281" r:id="rId32"/>
    <p:sldId id="282" r:id="rId33"/>
    <p:sldId id="287" r:id="rId34"/>
    <p:sldId id="284" r:id="rId35"/>
    <p:sldId id="285" r:id="rId36"/>
  </p:sldIdLst>
  <p:sldSz cx="18288000" cy="10287000"/>
  <p:notesSz cx="6858000" cy="9144000"/>
  <p:embeddedFontLst>
    <p:embeddedFont>
      <p:font typeface="Arsenal" panose="020B0604020202020204" charset="0"/>
      <p:regular r:id="rId37"/>
    </p:embeddedFont>
    <p:embeddedFont>
      <p:font typeface="Radley" panose="020B0604020202020204" charset="0"/>
      <p:regular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2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1.fntdata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sv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hyperlink" Target="http://cnhs.fiu.edu/csd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svg"/><Relationship Id="rId5" Type="http://schemas.openxmlformats.org/officeDocument/2006/relationships/image" Target="../media/image60.png"/><Relationship Id="rId4" Type="http://schemas.openxmlformats.org/officeDocument/2006/relationships/image" Target="../media/image59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sv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hyperlink" Target="http://cnhs.fiu.edu/csd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svg"/><Relationship Id="rId5" Type="http://schemas.openxmlformats.org/officeDocument/2006/relationships/image" Target="../media/image60.png"/><Relationship Id="rId4" Type="http://schemas.openxmlformats.org/officeDocument/2006/relationships/image" Target="../media/image59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svg"/><Relationship Id="rId3" Type="http://schemas.openxmlformats.org/officeDocument/2006/relationships/image" Target="../media/image65.svg"/><Relationship Id="rId7" Type="http://schemas.openxmlformats.org/officeDocument/2006/relationships/image" Target="../media/image67.svg"/><Relationship Id="rId12" Type="http://schemas.openxmlformats.org/officeDocument/2006/relationships/image" Target="../media/image72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11" Type="http://schemas.openxmlformats.org/officeDocument/2006/relationships/image" Target="../media/image71.svg"/><Relationship Id="rId5" Type="http://schemas.openxmlformats.org/officeDocument/2006/relationships/image" Target="../media/image25.svg"/><Relationship Id="rId10" Type="http://schemas.openxmlformats.org/officeDocument/2006/relationships/image" Target="../media/image70.png"/><Relationship Id="rId4" Type="http://schemas.openxmlformats.org/officeDocument/2006/relationships/image" Target="../media/image24.png"/><Relationship Id="rId9" Type="http://schemas.openxmlformats.org/officeDocument/2006/relationships/image" Target="../media/image69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svg"/><Relationship Id="rId3" Type="http://schemas.openxmlformats.org/officeDocument/2006/relationships/image" Target="../media/image65.svg"/><Relationship Id="rId7" Type="http://schemas.openxmlformats.org/officeDocument/2006/relationships/image" Target="../media/image67.svg"/><Relationship Id="rId12" Type="http://schemas.openxmlformats.org/officeDocument/2006/relationships/image" Target="../media/image72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11" Type="http://schemas.openxmlformats.org/officeDocument/2006/relationships/image" Target="../media/image71.svg"/><Relationship Id="rId5" Type="http://schemas.openxmlformats.org/officeDocument/2006/relationships/image" Target="../media/image25.svg"/><Relationship Id="rId10" Type="http://schemas.openxmlformats.org/officeDocument/2006/relationships/image" Target="../media/image70.png"/><Relationship Id="rId4" Type="http://schemas.openxmlformats.org/officeDocument/2006/relationships/image" Target="../media/image24.png"/><Relationship Id="rId9" Type="http://schemas.openxmlformats.org/officeDocument/2006/relationships/image" Target="../media/image69.svg"/><Relationship Id="rId14" Type="http://schemas.openxmlformats.org/officeDocument/2006/relationships/image" Target="../media/image7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svg"/><Relationship Id="rId3" Type="http://schemas.openxmlformats.org/officeDocument/2006/relationships/image" Target="../media/image65.svg"/><Relationship Id="rId7" Type="http://schemas.openxmlformats.org/officeDocument/2006/relationships/image" Target="../media/image67.svg"/><Relationship Id="rId12" Type="http://schemas.openxmlformats.org/officeDocument/2006/relationships/image" Target="../media/image72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11" Type="http://schemas.openxmlformats.org/officeDocument/2006/relationships/image" Target="../media/image71.svg"/><Relationship Id="rId5" Type="http://schemas.openxmlformats.org/officeDocument/2006/relationships/image" Target="../media/image25.svg"/><Relationship Id="rId10" Type="http://schemas.openxmlformats.org/officeDocument/2006/relationships/image" Target="../media/image70.png"/><Relationship Id="rId4" Type="http://schemas.openxmlformats.org/officeDocument/2006/relationships/image" Target="../media/image24.png"/><Relationship Id="rId9" Type="http://schemas.openxmlformats.org/officeDocument/2006/relationships/image" Target="../media/image69.svg"/><Relationship Id="rId14" Type="http://schemas.openxmlformats.org/officeDocument/2006/relationships/image" Target="../media/image7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svg"/><Relationship Id="rId3" Type="http://schemas.openxmlformats.org/officeDocument/2006/relationships/image" Target="../media/image65.svg"/><Relationship Id="rId7" Type="http://schemas.openxmlformats.org/officeDocument/2006/relationships/image" Target="../media/image67.svg"/><Relationship Id="rId12" Type="http://schemas.openxmlformats.org/officeDocument/2006/relationships/image" Target="../media/image72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11" Type="http://schemas.openxmlformats.org/officeDocument/2006/relationships/image" Target="../media/image71.svg"/><Relationship Id="rId5" Type="http://schemas.openxmlformats.org/officeDocument/2006/relationships/image" Target="../media/image25.svg"/><Relationship Id="rId10" Type="http://schemas.openxmlformats.org/officeDocument/2006/relationships/image" Target="../media/image70.png"/><Relationship Id="rId4" Type="http://schemas.openxmlformats.org/officeDocument/2006/relationships/image" Target="../media/image24.png"/><Relationship Id="rId9" Type="http://schemas.openxmlformats.org/officeDocument/2006/relationships/image" Target="../media/image69.svg"/><Relationship Id="rId14" Type="http://schemas.openxmlformats.org/officeDocument/2006/relationships/image" Target="../media/image7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svg"/><Relationship Id="rId3" Type="http://schemas.openxmlformats.org/officeDocument/2006/relationships/image" Target="../media/image65.svg"/><Relationship Id="rId7" Type="http://schemas.openxmlformats.org/officeDocument/2006/relationships/image" Target="../media/image67.svg"/><Relationship Id="rId12" Type="http://schemas.openxmlformats.org/officeDocument/2006/relationships/image" Target="../media/image72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11" Type="http://schemas.openxmlformats.org/officeDocument/2006/relationships/image" Target="../media/image71.svg"/><Relationship Id="rId5" Type="http://schemas.openxmlformats.org/officeDocument/2006/relationships/image" Target="../media/image25.svg"/><Relationship Id="rId10" Type="http://schemas.openxmlformats.org/officeDocument/2006/relationships/image" Target="../media/image70.png"/><Relationship Id="rId4" Type="http://schemas.openxmlformats.org/officeDocument/2006/relationships/image" Target="../media/image24.png"/><Relationship Id="rId9" Type="http://schemas.openxmlformats.org/officeDocument/2006/relationships/image" Target="../media/image69.svg"/><Relationship Id="rId14" Type="http://schemas.openxmlformats.org/officeDocument/2006/relationships/image" Target="../media/image7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svg"/><Relationship Id="rId7" Type="http://schemas.openxmlformats.org/officeDocument/2006/relationships/image" Target="../media/image63.sv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svg"/><Relationship Id="rId4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svg"/><Relationship Id="rId7" Type="http://schemas.openxmlformats.org/officeDocument/2006/relationships/image" Target="../media/image63.sv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svg"/><Relationship Id="rId4" Type="http://schemas.openxmlformats.org/officeDocument/2006/relationships/image" Target="../media/image6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sv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1.svg"/><Relationship Id="rId4" Type="http://schemas.openxmlformats.org/officeDocument/2006/relationships/image" Target="../media/image8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7" Type="http://schemas.openxmlformats.org/officeDocument/2006/relationships/image" Target="../media/image29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sv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1.svg"/><Relationship Id="rId4" Type="http://schemas.openxmlformats.org/officeDocument/2006/relationships/image" Target="../media/image8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sv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svg"/><Relationship Id="rId7" Type="http://schemas.openxmlformats.org/officeDocument/2006/relationships/image" Target="../media/image89.sv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5" Type="http://schemas.openxmlformats.org/officeDocument/2006/relationships/image" Target="../media/image87.svg"/><Relationship Id="rId4" Type="http://schemas.openxmlformats.org/officeDocument/2006/relationships/image" Target="../media/image8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90.svg"/><Relationship Id="rId7" Type="http://schemas.openxmlformats.org/officeDocument/2006/relationships/image" Target="../media/image92.sv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5" Type="http://schemas.openxmlformats.org/officeDocument/2006/relationships/image" Target="../media/image91.svg"/><Relationship Id="rId4" Type="http://schemas.openxmlformats.org/officeDocument/2006/relationships/image" Target="../media/image86.png"/><Relationship Id="rId9" Type="http://schemas.openxmlformats.org/officeDocument/2006/relationships/image" Target="../media/image94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sv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hyperlink" Target="http://www.caps.fiu.edu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svg"/><Relationship Id="rId5" Type="http://schemas.openxmlformats.org/officeDocument/2006/relationships/image" Target="../media/image86.png"/><Relationship Id="rId4" Type="http://schemas.openxmlformats.org/officeDocument/2006/relationships/image" Target="../media/image85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svg"/><Relationship Id="rId7" Type="http://schemas.openxmlformats.org/officeDocument/2006/relationships/image" Target="../media/image89.sv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5" Type="http://schemas.openxmlformats.org/officeDocument/2006/relationships/image" Target="../media/image87.svg"/><Relationship Id="rId4" Type="http://schemas.openxmlformats.org/officeDocument/2006/relationships/image" Target="../media/image8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6.svg"/><Relationship Id="rId7" Type="http://schemas.openxmlformats.org/officeDocument/2006/relationships/image" Target="../media/image100.sv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png"/><Relationship Id="rId5" Type="http://schemas.openxmlformats.org/officeDocument/2006/relationships/image" Target="../media/image98.svg"/><Relationship Id="rId4" Type="http://schemas.openxmlformats.org/officeDocument/2006/relationships/image" Target="../media/image97.png"/><Relationship Id="rId9" Type="http://schemas.openxmlformats.org/officeDocument/2006/relationships/image" Target="../media/image102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6.svg"/><Relationship Id="rId7" Type="http://schemas.openxmlformats.org/officeDocument/2006/relationships/image" Target="../media/image100.sv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png"/><Relationship Id="rId5" Type="http://schemas.openxmlformats.org/officeDocument/2006/relationships/image" Target="../media/image98.svg"/><Relationship Id="rId4" Type="http://schemas.openxmlformats.org/officeDocument/2006/relationships/image" Target="../media/image97.png"/><Relationship Id="rId9" Type="http://schemas.openxmlformats.org/officeDocument/2006/relationships/image" Target="../media/image102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4.svg"/><Relationship Id="rId4" Type="http://schemas.openxmlformats.org/officeDocument/2006/relationships/image" Target="../media/image10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svg"/><Relationship Id="rId3" Type="http://schemas.openxmlformats.org/officeDocument/2006/relationships/image" Target="../media/image106.svg"/><Relationship Id="rId7" Type="http://schemas.openxmlformats.org/officeDocument/2006/relationships/image" Target="../media/image25.svg"/><Relationship Id="rId12" Type="http://schemas.openxmlformats.org/officeDocument/2006/relationships/image" Target="../media/image70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69.svg"/><Relationship Id="rId5" Type="http://schemas.openxmlformats.org/officeDocument/2006/relationships/image" Target="../media/image65.svg"/><Relationship Id="rId15" Type="http://schemas.openxmlformats.org/officeDocument/2006/relationships/image" Target="../media/image73.svg"/><Relationship Id="rId10" Type="http://schemas.openxmlformats.org/officeDocument/2006/relationships/image" Target="../media/image68.png"/><Relationship Id="rId4" Type="http://schemas.openxmlformats.org/officeDocument/2006/relationships/image" Target="../media/image64.png"/><Relationship Id="rId9" Type="http://schemas.openxmlformats.org/officeDocument/2006/relationships/image" Target="../media/image67.svg"/><Relationship Id="rId14" Type="http://schemas.openxmlformats.org/officeDocument/2006/relationships/image" Target="../media/image7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svg"/><Relationship Id="rId7" Type="http://schemas.openxmlformats.org/officeDocument/2006/relationships/image" Target="../media/image63.sv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svg"/><Relationship Id="rId4" Type="http://schemas.openxmlformats.org/officeDocument/2006/relationships/image" Target="../media/image6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13" Type="http://schemas.openxmlformats.org/officeDocument/2006/relationships/image" Target="../media/image120.svg"/><Relationship Id="rId3" Type="http://schemas.openxmlformats.org/officeDocument/2006/relationships/image" Target="../media/image110.svg"/><Relationship Id="rId7" Type="http://schemas.openxmlformats.org/officeDocument/2006/relationships/image" Target="../media/image114.svg"/><Relationship Id="rId12" Type="http://schemas.openxmlformats.org/officeDocument/2006/relationships/image" Target="../media/image119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3.png"/><Relationship Id="rId11" Type="http://schemas.openxmlformats.org/officeDocument/2006/relationships/image" Target="../media/image118.svg"/><Relationship Id="rId5" Type="http://schemas.openxmlformats.org/officeDocument/2006/relationships/image" Target="../media/image112.svg"/><Relationship Id="rId15" Type="http://schemas.openxmlformats.org/officeDocument/2006/relationships/image" Target="../media/image122.png"/><Relationship Id="rId10" Type="http://schemas.openxmlformats.org/officeDocument/2006/relationships/image" Target="../media/image117.png"/><Relationship Id="rId4" Type="http://schemas.openxmlformats.org/officeDocument/2006/relationships/image" Target="../media/image111.png"/><Relationship Id="rId9" Type="http://schemas.openxmlformats.org/officeDocument/2006/relationships/image" Target="../media/image116.svg"/><Relationship Id="rId14" Type="http://schemas.openxmlformats.org/officeDocument/2006/relationships/image" Target="../media/image1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svg"/><Relationship Id="rId7" Type="http://schemas.openxmlformats.org/officeDocument/2006/relationships/image" Target="../media/image45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49.svg"/><Relationship Id="rId5" Type="http://schemas.openxmlformats.org/officeDocument/2006/relationships/image" Target="../media/image43.sv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svg"/><Relationship Id="rId7" Type="http://schemas.openxmlformats.org/officeDocument/2006/relationships/image" Target="../media/image55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Relationship Id="rId9" Type="http://schemas.openxmlformats.org/officeDocument/2006/relationships/image" Target="../media/image57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sv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hyperlink" Target="http://cnhs.fiu.edu/csd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svg"/><Relationship Id="rId5" Type="http://schemas.openxmlformats.org/officeDocument/2006/relationships/image" Target="../media/image60.png"/><Relationship Id="rId4" Type="http://schemas.openxmlformats.org/officeDocument/2006/relationships/image" Target="../media/image59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sv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hyperlink" Target="http://cnhs.fiu.edu/csd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svg"/><Relationship Id="rId5" Type="http://schemas.openxmlformats.org/officeDocument/2006/relationships/image" Target="../media/image60.png"/><Relationship Id="rId4" Type="http://schemas.openxmlformats.org/officeDocument/2006/relationships/image" Target="../media/image5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198777" y="3083310"/>
            <a:ext cx="9890445" cy="3124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000"/>
              </a:lnSpc>
            </a:pPr>
            <a:r>
              <a:rPr lang="en-US" sz="12000" spc="-240">
                <a:solidFill>
                  <a:srgbClr val="2A2E30"/>
                </a:solidFill>
                <a:latin typeface="Radley"/>
              </a:rPr>
              <a:t>Welcome </a:t>
            </a:r>
          </a:p>
          <a:p>
            <a:pPr algn="ctr">
              <a:lnSpc>
                <a:spcPts val="12000"/>
              </a:lnSpc>
            </a:pPr>
            <a:r>
              <a:rPr lang="en-US" sz="12000" spc="-240">
                <a:solidFill>
                  <a:srgbClr val="2A2E30"/>
                </a:solidFill>
                <a:latin typeface="Radley"/>
              </a:rPr>
              <a:t>Class of 2026!</a:t>
            </a:r>
          </a:p>
        </p:txBody>
      </p:sp>
      <p:sp>
        <p:nvSpPr>
          <p:cNvPr id="3" name="Freeform 3"/>
          <p:cNvSpPr/>
          <p:nvPr/>
        </p:nvSpPr>
        <p:spPr>
          <a:xfrm>
            <a:off x="291485" y="7553647"/>
            <a:ext cx="2396437" cy="2464203"/>
          </a:xfrm>
          <a:custGeom>
            <a:avLst/>
            <a:gdLst/>
            <a:ahLst/>
            <a:cxnLst/>
            <a:rect l="l" t="t" r="r" b="b"/>
            <a:pathLst>
              <a:path w="2396437" h="2464203">
                <a:moveTo>
                  <a:pt x="0" y="0"/>
                </a:moveTo>
                <a:lnTo>
                  <a:pt x="2396437" y="0"/>
                </a:lnTo>
                <a:lnTo>
                  <a:pt x="2396437" y="2464203"/>
                </a:lnTo>
                <a:lnTo>
                  <a:pt x="0" y="24642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flipV="1">
            <a:off x="14640100" y="-540652"/>
            <a:ext cx="3802488" cy="3650389"/>
          </a:xfrm>
          <a:custGeom>
            <a:avLst/>
            <a:gdLst/>
            <a:ahLst/>
            <a:cxnLst/>
            <a:rect l="l" t="t" r="r" b="b"/>
            <a:pathLst>
              <a:path w="3802488" h="3650389">
                <a:moveTo>
                  <a:pt x="0" y="3650389"/>
                </a:moveTo>
                <a:lnTo>
                  <a:pt x="3802488" y="3650389"/>
                </a:lnTo>
                <a:lnTo>
                  <a:pt x="3802488" y="0"/>
                </a:lnTo>
                <a:lnTo>
                  <a:pt x="0" y="0"/>
                </a:lnTo>
                <a:lnTo>
                  <a:pt x="0" y="3650389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3041685" y="8081135"/>
            <a:ext cx="2660803" cy="1862562"/>
          </a:xfrm>
          <a:custGeom>
            <a:avLst/>
            <a:gdLst/>
            <a:ahLst/>
            <a:cxnLst/>
            <a:rect l="l" t="t" r="r" b="b"/>
            <a:pathLst>
              <a:path w="2660803" h="1862562">
                <a:moveTo>
                  <a:pt x="0" y="0"/>
                </a:moveTo>
                <a:lnTo>
                  <a:pt x="2660803" y="0"/>
                </a:lnTo>
                <a:lnTo>
                  <a:pt x="2660803" y="1862562"/>
                </a:lnTo>
                <a:lnTo>
                  <a:pt x="0" y="18625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5412382" y="5033046"/>
            <a:ext cx="2088925" cy="2088925"/>
          </a:xfrm>
          <a:custGeom>
            <a:avLst/>
            <a:gdLst/>
            <a:ahLst/>
            <a:cxnLst/>
            <a:rect l="l" t="t" r="r" b="b"/>
            <a:pathLst>
              <a:path w="2088925" h="2088925">
                <a:moveTo>
                  <a:pt x="0" y="0"/>
                </a:moveTo>
                <a:lnTo>
                  <a:pt x="2088925" y="0"/>
                </a:lnTo>
                <a:lnTo>
                  <a:pt x="2088925" y="2088924"/>
                </a:lnTo>
                <a:lnTo>
                  <a:pt x="0" y="20889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1325143">
            <a:off x="1541611" y="2597727"/>
            <a:ext cx="2061147" cy="1772587"/>
          </a:xfrm>
          <a:custGeom>
            <a:avLst/>
            <a:gdLst/>
            <a:ahLst/>
            <a:cxnLst/>
            <a:rect l="l" t="t" r="r" b="b"/>
            <a:pathLst>
              <a:path w="2061147" h="1772587">
                <a:moveTo>
                  <a:pt x="0" y="0"/>
                </a:moveTo>
                <a:lnTo>
                  <a:pt x="2061147" y="0"/>
                </a:lnTo>
                <a:lnTo>
                  <a:pt x="2061147" y="1772587"/>
                </a:lnTo>
                <a:lnTo>
                  <a:pt x="0" y="177258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8645840" flipH="1" flipV="1">
            <a:off x="15954571" y="3164185"/>
            <a:ext cx="1550192" cy="1526939"/>
          </a:xfrm>
          <a:custGeom>
            <a:avLst/>
            <a:gdLst/>
            <a:ahLst/>
            <a:cxnLst/>
            <a:rect l="l" t="t" r="r" b="b"/>
            <a:pathLst>
              <a:path w="1550192" h="1526939">
                <a:moveTo>
                  <a:pt x="1550192" y="1526939"/>
                </a:moveTo>
                <a:lnTo>
                  <a:pt x="0" y="1526939"/>
                </a:lnTo>
                <a:lnTo>
                  <a:pt x="0" y="0"/>
                </a:lnTo>
                <a:lnTo>
                  <a:pt x="1550192" y="0"/>
                </a:lnTo>
                <a:lnTo>
                  <a:pt x="1550192" y="1526939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flipH="1">
            <a:off x="10578600" y="-625152"/>
            <a:ext cx="2593742" cy="2100931"/>
          </a:xfrm>
          <a:custGeom>
            <a:avLst/>
            <a:gdLst/>
            <a:ahLst/>
            <a:cxnLst/>
            <a:rect l="l" t="t" r="r" b="b"/>
            <a:pathLst>
              <a:path w="2593742" h="2100931">
                <a:moveTo>
                  <a:pt x="2593742" y="0"/>
                </a:moveTo>
                <a:lnTo>
                  <a:pt x="0" y="0"/>
                </a:lnTo>
                <a:lnTo>
                  <a:pt x="0" y="2100931"/>
                </a:lnTo>
                <a:lnTo>
                  <a:pt x="2593742" y="2100931"/>
                </a:lnTo>
                <a:lnTo>
                  <a:pt x="2593742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509704" y="3877924"/>
            <a:ext cx="3545173" cy="3545173"/>
          </a:xfrm>
          <a:custGeom>
            <a:avLst/>
            <a:gdLst/>
            <a:ahLst/>
            <a:cxnLst/>
            <a:rect l="l" t="t" r="r" b="b"/>
            <a:pathLst>
              <a:path w="3545173" h="3545173">
                <a:moveTo>
                  <a:pt x="0" y="0"/>
                </a:moveTo>
                <a:lnTo>
                  <a:pt x="3545174" y="0"/>
                </a:lnTo>
                <a:lnTo>
                  <a:pt x="3545174" y="3545173"/>
                </a:lnTo>
                <a:lnTo>
                  <a:pt x="0" y="354517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4971249">
            <a:off x="-1657984" y="4493974"/>
            <a:ext cx="2252354" cy="2313072"/>
          </a:xfrm>
          <a:custGeom>
            <a:avLst/>
            <a:gdLst/>
            <a:ahLst/>
            <a:cxnLst/>
            <a:rect l="l" t="t" r="r" b="b"/>
            <a:pathLst>
              <a:path w="2252354" h="2313072">
                <a:moveTo>
                  <a:pt x="0" y="0"/>
                </a:moveTo>
                <a:lnTo>
                  <a:pt x="2252354" y="0"/>
                </a:lnTo>
                <a:lnTo>
                  <a:pt x="2252354" y="2313072"/>
                </a:lnTo>
                <a:lnTo>
                  <a:pt x="0" y="231307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flipH="1">
            <a:off x="13477547" y="433322"/>
            <a:ext cx="1331552" cy="1943872"/>
          </a:xfrm>
          <a:custGeom>
            <a:avLst/>
            <a:gdLst/>
            <a:ahLst/>
            <a:cxnLst/>
            <a:rect l="l" t="t" r="r" b="b"/>
            <a:pathLst>
              <a:path w="1331552" h="1943872">
                <a:moveTo>
                  <a:pt x="1331552" y="0"/>
                </a:moveTo>
                <a:lnTo>
                  <a:pt x="0" y="0"/>
                </a:lnTo>
                <a:lnTo>
                  <a:pt x="0" y="1943872"/>
                </a:lnTo>
                <a:lnTo>
                  <a:pt x="1331552" y="1943872"/>
                </a:lnTo>
                <a:lnTo>
                  <a:pt x="1331552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-326364" y="2377194"/>
            <a:ext cx="1816068" cy="1849699"/>
          </a:xfrm>
          <a:custGeom>
            <a:avLst/>
            <a:gdLst/>
            <a:ahLst/>
            <a:cxnLst/>
            <a:rect l="l" t="t" r="r" b="b"/>
            <a:pathLst>
              <a:path w="1816068" h="1849699">
                <a:moveTo>
                  <a:pt x="0" y="0"/>
                </a:moveTo>
                <a:lnTo>
                  <a:pt x="1816068" y="0"/>
                </a:lnTo>
                <a:lnTo>
                  <a:pt x="1816068" y="1849699"/>
                </a:lnTo>
                <a:lnTo>
                  <a:pt x="0" y="184969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5240844" flipH="1" flipV="1">
            <a:off x="17669457" y="3725240"/>
            <a:ext cx="2319200" cy="2381721"/>
          </a:xfrm>
          <a:custGeom>
            <a:avLst/>
            <a:gdLst/>
            <a:ahLst/>
            <a:cxnLst/>
            <a:rect l="l" t="t" r="r" b="b"/>
            <a:pathLst>
              <a:path w="2319200" h="2381721">
                <a:moveTo>
                  <a:pt x="2319200" y="2381720"/>
                </a:moveTo>
                <a:lnTo>
                  <a:pt x="0" y="2381720"/>
                </a:lnTo>
                <a:lnTo>
                  <a:pt x="0" y="0"/>
                </a:lnTo>
                <a:lnTo>
                  <a:pt x="2319200" y="0"/>
                </a:lnTo>
                <a:lnTo>
                  <a:pt x="2319200" y="238172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13953155" y="3180504"/>
            <a:ext cx="1869966" cy="1904595"/>
          </a:xfrm>
          <a:custGeom>
            <a:avLst/>
            <a:gdLst/>
            <a:ahLst/>
            <a:cxnLst/>
            <a:rect l="l" t="t" r="r" b="b"/>
            <a:pathLst>
              <a:path w="1869966" h="1904595">
                <a:moveTo>
                  <a:pt x="0" y="0"/>
                </a:moveTo>
                <a:lnTo>
                  <a:pt x="1869967" y="0"/>
                </a:lnTo>
                <a:lnTo>
                  <a:pt x="1869967" y="1904596"/>
                </a:lnTo>
                <a:lnTo>
                  <a:pt x="0" y="1904596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509704" y="497288"/>
            <a:ext cx="6798952" cy="1644634"/>
          </a:xfrm>
          <a:custGeom>
            <a:avLst/>
            <a:gdLst/>
            <a:ahLst/>
            <a:cxnLst/>
            <a:rect l="l" t="t" r="r" b="b"/>
            <a:pathLst>
              <a:path w="6798952" h="1644634">
                <a:moveTo>
                  <a:pt x="0" y="0"/>
                </a:moveTo>
                <a:lnTo>
                  <a:pt x="6798952" y="0"/>
                </a:lnTo>
                <a:lnTo>
                  <a:pt x="6798952" y="1644634"/>
                </a:lnTo>
                <a:lnTo>
                  <a:pt x="0" y="1644634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TextBox 17"/>
          <p:cNvSpPr txBox="1"/>
          <p:nvPr/>
        </p:nvSpPr>
        <p:spPr>
          <a:xfrm>
            <a:off x="4335415" y="6301940"/>
            <a:ext cx="9617169" cy="1121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90"/>
              </a:lnSpc>
            </a:pPr>
            <a:r>
              <a:rPr lang="en-US" sz="4390">
                <a:solidFill>
                  <a:srgbClr val="2A2E30"/>
                </a:solidFill>
                <a:latin typeface="Radley"/>
              </a:rPr>
              <a:t>FIU MS-SLP </a:t>
            </a:r>
          </a:p>
          <a:p>
            <a:pPr algn="ctr">
              <a:lnSpc>
                <a:spcPts val="4390"/>
              </a:lnSpc>
            </a:pPr>
            <a:r>
              <a:rPr lang="en-US" sz="4390">
                <a:solidFill>
                  <a:srgbClr val="2A2E30"/>
                </a:solidFill>
                <a:latin typeface="Radley"/>
              </a:rPr>
              <a:t>Orientation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D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-2413354" y="715312"/>
            <a:ext cx="10287000" cy="8856377"/>
            <a:chOff x="0" y="0"/>
            <a:chExt cx="6350000" cy="5466899"/>
          </a:xfrm>
        </p:grpSpPr>
        <p:sp>
          <p:nvSpPr>
            <p:cNvPr id="3" name="Freeform 3"/>
            <p:cNvSpPr/>
            <p:nvPr/>
          </p:nvSpPr>
          <p:spPr>
            <a:xfrm>
              <a:off x="0" y="82550"/>
              <a:ext cx="6350000" cy="5383079"/>
            </a:xfrm>
            <a:custGeom>
              <a:avLst/>
              <a:gdLst/>
              <a:ahLst/>
              <a:cxnLst/>
              <a:rect l="l" t="t" r="r" b="b"/>
              <a:pathLst>
                <a:path w="6350000" h="5383079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5383079"/>
                  </a:lnTo>
                  <a:lnTo>
                    <a:pt x="6350000" y="5383079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688038" y="2383668"/>
            <a:ext cx="6881317" cy="2048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00"/>
              </a:lnSpc>
            </a:pPr>
            <a:r>
              <a:rPr lang="en-US" sz="7900" spc="-158">
                <a:solidFill>
                  <a:srgbClr val="2A2E30"/>
                </a:solidFill>
                <a:latin typeface="Arsenal"/>
              </a:rPr>
              <a:t>Policies &amp; Procedures​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-321966" y="4632960"/>
            <a:ext cx="7480300" cy="10972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4200">
                <a:solidFill>
                  <a:srgbClr val="2A2E30"/>
                </a:solidFill>
                <a:latin typeface="Radley"/>
              </a:rPr>
              <a:t>Departmental Website: </a:t>
            </a:r>
            <a:r>
              <a:rPr lang="en-US" sz="4200" u="sng">
                <a:solidFill>
                  <a:srgbClr val="2A2E30"/>
                </a:solidFill>
                <a:latin typeface="Radley"/>
                <a:hlinkClick r:id="rId2" tooltip="http://cnhs.fiu.edu/csd"/>
              </a:rPr>
              <a:t>http://cnhs.fiu.edu/csd</a:t>
            </a:r>
            <a:r>
              <a:rPr lang="en-US" sz="4200">
                <a:solidFill>
                  <a:srgbClr val="2A2E30"/>
                </a:solidFill>
                <a:latin typeface="Radley"/>
              </a:rPr>
              <a:t>​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382604" y="550227"/>
            <a:ext cx="9226370" cy="10348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00"/>
              </a:lnSpc>
            </a:pPr>
            <a:r>
              <a:rPr lang="en-US" sz="4300">
                <a:solidFill>
                  <a:srgbClr val="2A2E30"/>
                </a:solidFill>
                <a:latin typeface="Radley"/>
              </a:rPr>
              <a:t>When registering to take the PRAXIS exam, you need to make sure you have your </a:t>
            </a:r>
            <a:r>
              <a:rPr lang="en-US" sz="4300" u="sng">
                <a:solidFill>
                  <a:srgbClr val="2A2E30"/>
                </a:solidFill>
                <a:latin typeface="Radley"/>
              </a:rPr>
              <a:t>PRAXIS scores sent to three entities</a:t>
            </a:r>
            <a:r>
              <a:rPr lang="en-US" sz="4300">
                <a:solidFill>
                  <a:srgbClr val="2A2E30"/>
                </a:solidFill>
                <a:latin typeface="Radley"/>
              </a:rPr>
              <a:t>:​</a:t>
            </a:r>
          </a:p>
          <a:p>
            <a:pPr>
              <a:lnSpc>
                <a:spcPts val="4300"/>
              </a:lnSpc>
            </a:pPr>
            <a:endParaRPr lang="en-US" sz="4300">
              <a:solidFill>
                <a:srgbClr val="2A2E30"/>
              </a:solidFill>
              <a:latin typeface="Radley"/>
            </a:endParaRPr>
          </a:p>
          <a:p>
            <a:pPr>
              <a:lnSpc>
                <a:spcPts val="4300"/>
              </a:lnSpc>
            </a:pPr>
            <a:r>
              <a:rPr lang="en-US" sz="4300">
                <a:solidFill>
                  <a:srgbClr val="2A2E30"/>
                </a:solidFill>
                <a:latin typeface="Radley"/>
              </a:rPr>
              <a:t>1) CSD Department at FIU (we need a record of you taking the exam for you to graduate;​</a:t>
            </a:r>
          </a:p>
          <a:p>
            <a:pPr>
              <a:lnSpc>
                <a:spcPts val="4300"/>
              </a:lnSpc>
            </a:pPr>
            <a:endParaRPr lang="en-US" sz="4300">
              <a:solidFill>
                <a:srgbClr val="2A2E30"/>
              </a:solidFill>
              <a:latin typeface="Radley"/>
            </a:endParaRPr>
          </a:p>
          <a:p>
            <a:pPr>
              <a:lnSpc>
                <a:spcPts val="4300"/>
              </a:lnSpc>
            </a:pPr>
            <a:r>
              <a:rPr lang="en-US" sz="4300">
                <a:solidFill>
                  <a:srgbClr val="2A2E30"/>
                </a:solidFill>
                <a:latin typeface="Radley"/>
              </a:rPr>
              <a:t>2) American Speech-Language-Hearing Association (enables you to become a certified SLP; and ​</a:t>
            </a:r>
          </a:p>
          <a:p>
            <a:pPr>
              <a:lnSpc>
                <a:spcPts val="4300"/>
              </a:lnSpc>
            </a:pPr>
            <a:endParaRPr lang="en-US" sz="4300">
              <a:solidFill>
                <a:srgbClr val="2A2E30"/>
              </a:solidFill>
              <a:latin typeface="Radley"/>
            </a:endParaRPr>
          </a:p>
          <a:p>
            <a:pPr>
              <a:lnSpc>
                <a:spcPts val="4300"/>
              </a:lnSpc>
            </a:pPr>
            <a:r>
              <a:rPr lang="en-US" sz="4300">
                <a:solidFill>
                  <a:srgbClr val="2A2E30"/>
                </a:solidFill>
                <a:latin typeface="Radley"/>
              </a:rPr>
              <a:t>3) Florida Dept. of Health (licensed SLP in State of Florida).​</a:t>
            </a:r>
          </a:p>
          <a:p>
            <a:pPr>
              <a:lnSpc>
                <a:spcPts val="4300"/>
              </a:lnSpc>
            </a:pPr>
            <a:r>
              <a:rPr lang="en-US" sz="4300" u="sng">
                <a:solidFill>
                  <a:srgbClr val="2A2E30"/>
                </a:solidFill>
                <a:latin typeface="Radley"/>
              </a:rPr>
              <a:t>​</a:t>
            </a:r>
          </a:p>
          <a:p>
            <a:pPr>
              <a:lnSpc>
                <a:spcPts val="4300"/>
              </a:lnSpc>
            </a:pPr>
            <a:endParaRPr lang="en-US" sz="4300" u="sng">
              <a:solidFill>
                <a:srgbClr val="2A2E30"/>
              </a:solidFill>
              <a:latin typeface="Radley"/>
            </a:endParaRPr>
          </a:p>
          <a:p>
            <a:pPr algn="ctr">
              <a:lnSpc>
                <a:spcPts val="4300"/>
              </a:lnSpc>
            </a:pPr>
            <a:endParaRPr lang="en-US" sz="4300" u="sng">
              <a:solidFill>
                <a:srgbClr val="2A2E30"/>
              </a:solidFill>
              <a:latin typeface="Radley"/>
            </a:endParaRPr>
          </a:p>
          <a:p>
            <a:pPr>
              <a:lnSpc>
                <a:spcPts val="4300"/>
              </a:lnSpc>
            </a:pPr>
            <a:endParaRPr lang="en-US" sz="4300" u="sng">
              <a:solidFill>
                <a:srgbClr val="2A2E30"/>
              </a:solidFill>
              <a:latin typeface="Radley"/>
            </a:endParaRPr>
          </a:p>
        </p:txBody>
      </p:sp>
      <p:sp>
        <p:nvSpPr>
          <p:cNvPr id="7" name="Freeform 7"/>
          <p:cNvSpPr/>
          <p:nvPr/>
        </p:nvSpPr>
        <p:spPr>
          <a:xfrm flipH="1">
            <a:off x="16833244" y="-193855"/>
            <a:ext cx="3545173" cy="3545173"/>
          </a:xfrm>
          <a:custGeom>
            <a:avLst/>
            <a:gdLst/>
            <a:ahLst/>
            <a:cxnLst/>
            <a:rect l="l" t="t" r="r" b="b"/>
            <a:pathLst>
              <a:path w="3545173" h="3545173">
                <a:moveTo>
                  <a:pt x="3545173" y="0"/>
                </a:moveTo>
                <a:lnTo>
                  <a:pt x="0" y="0"/>
                </a:lnTo>
                <a:lnTo>
                  <a:pt x="0" y="3545174"/>
                </a:lnTo>
                <a:lnTo>
                  <a:pt x="3545173" y="3545174"/>
                </a:lnTo>
                <a:lnTo>
                  <a:pt x="354517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5400000" flipH="1" flipV="1">
            <a:off x="16833244" y="3390508"/>
            <a:ext cx="3545173" cy="3545173"/>
          </a:xfrm>
          <a:custGeom>
            <a:avLst/>
            <a:gdLst/>
            <a:ahLst/>
            <a:cxnLst/>
            <a:rect l="l" t="t" r="r" b="b"/>
            <a:pathLst>
              <a:path w="3545173" h="3545173">
                <a:moveTo>
                  <a:pt x="3545173" y="3545173"/>
                </a:moveTo>
                <a:lnTo>
                  <a:pt x="0" y="3545173"/>
                </a:lnTo>
                <a:lnTo>
                  <a:pt x="0" y="0"/>
                </a:lnTo>
                <a:lnTo>
                  <a:pt x="3545173" y="0"/>
                </a:lnTo>
                <a:lnTo>
                  <a:pt x="3545173" y="3545173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flipH="1" flipV="1">
            <a:off x="16833244" y="6935681"/>
            <a:ext cx="3545173" cy="3545173"/>
          </a:xfrm>
          <a:custGeom>
            <a:avLst/>
            <a:gdLst/>
            <a:ahLst/>
            <a:cxnLst/>
            <a:rect l="l" t="t" r="r" b="b"/>
            <a:pathLst>
              <a:path w="3545173" h="3545173">
                <a:moveTo>
                  <a:pt x="3545173" y="3545174"/>
                </a:moveTo>
                <a:lnTo>
                  <a:pt x="0" y="3545174"/>
                </a:lnTo>
                <a:lnTo>
                  <a:pt x="0" y="0"/>
                </a:lnTo>
                <a:lnTo>
                  <a:pt x="3545173" y="0"/>
                </a:lnTo>
                <a:lnTo>
                  <a:pt x="3545173" y="3545174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3627884" y="9315450"/>
            <a:ext cx="11032232" cy="412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01"/>
              </a:lnSpc>
              <a:spcBef>
                <a:spcPct val="0"/>
              </a:spcBef>
            </a:pPr>
            <a:r>
              <a:rPr lang="en-US" sz="3101">
                <a:solidFill>
                  <a:srgbClr val="2A2E30"/>
                </a:solidFill>
                <a:latin typeface="Radley"/>
              </a:rPr>
              <a:t>WE WILL REMIND YOU ABOUT THIS AGAIN NEXT YEAR.​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D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-2413354" y="715312"/>
            <a:ext cx="10287000" cy="8856377"/>
            <a:chOff x="0" y="0"/>
            <a:chExt cx="6350000" cy="5466899"/>
          </a:xfrm>
        </p:grpSpPr>
        <p:sp>
          <p:nvSpPr>
            <p:cNvPr id="3" name="Freeform 3"/>
            <p:cNvSpPr/>
            <p:nvPr/>
          </p:nvSpPr>
          <p:spPr>
            <a:xfrm>
              <a:off x="0" y="82550"/>
              <a:ext cx="6350000" cy="5383079"/>
            </a:xfrm>
            <a:custGeom>
              <a:avLst/>
              <a:gdLst/>
              <a:ahLst/>
              <a:cxnLst/>
              <a:rect l="l" t="t" r="r" b="b"/>
              <a:pathLst>
                <a:path w="6350000" h="5383079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5383079"/>
                  </a:lnTo>
                  <a:lnTo>
                    <a:pt x="6350000" y="5383079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688038" y="2383668"/>
            <a:ext cx="6881317" cy="2048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00"/>
              </a:lnSpc>
            </a:pPr>
            <a:r>
              <a:rPr lang="en-US" sz="7900" spc="-158">
                <a:solidFill>
                  <a:srgbClr val="2A2E30"/>
                </a:solidFill>
                <a:latin typeface="Arsenal"/>
              </a:rPr>
              <a:t>Policies &amp; Procedures​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-321966" y="4632960"/>
            <a:ext cx="7480300" cy="10972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4200">
                <a:solidFill>
                  <a:srgbClr val="2A2E30"/>
                </a:solidFill>
                <a:latin typeface="Radley"/>
              </a:rPr>
              <a:t>Departmental Website: </a:t>
            </a:r>
            <a:r>
              <a:rPr lang="en-US" sz="4200" u="sng">
                <a:solidFill>
                  <a:srgbClr val="2A2E30"/>
                </a:solidFill>
                <a:latin typeface="Radley"/>
                <a:hlinkClick r:id="rId2" tooltip="http://cnhs.fiu.edu/csd"/>
              </a:rPr>
              <a:t>http://cnhs.fiu.edu/csd</a:t>
            </a:r>
            <a:r>
              <a:rPr lang="en-US" sz="4200">
                <a:solidFill>
                  <a:srgbClr val="2A2E30"/>
                </a:solidFill>
                <a:latin typeface="Radley"/>
              </a:rPr>
              <a:t>​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960623" y="805069"/>
            <a:ext cx="9226370" cy="926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28373" lvl="1" indent="-464186">
              <a:lnSpc>
                <a:spcPts val="4300"/>
              </a:lnSpc>
              <a:buFont typeface="Arial"/>
              <a:buChar char="•"/>
            </a:pPr>
            <a:r>
              <a:rPr lang="en-US" sz="4300">
                <a:solidFill>
                  <a:srgbClr val="2A2E30"/>
                </a:solidFill>
                <a:latin typeface="Radley"/>
              </a:rPr>
              <a:t>Apply for graduation during semester before graduation (separate</a:t>
            </a:r>
            <a:r>
              <a:rPr lang="en-US" sz="4300" u="none">
                <a:solidFill>
                  <a:srgbClr val="2A2E30"/>
                </a:solidFill>
                <a:latin typeface="Radley"/>
              </a:rPr>
              <a:t> </a:t>
            </a:r>
            <a:r>
              <a:rPr lang="en-US" sz="4300">
                <a:solidFill>
                  <a:srgbClr val="2A2E30"/>
                </a:solidFill>
                <a:latin typeface="Radley"/>
              </a:rPr>
              <a:t>appli</a:t>
            </a:r>
            <a:r>
              <a:rPr lang="en-US" sz="4300" u="none">
                <a:solidFill>
                  <a:srgbClr val="2A2E30"/>
                </a:solidFill>
                <a:latin typeface="Radley"/>
              </a:rPr>
              <a:t>c</a:t>
            </a:r>
            <a:r>
              <a:rPr lang="en-US" sz="4300">
                <a:solidFill>
                  <a:srgbClr val="2A2E30"/>
                </a:solidFill>
                <a:latin typeface="Radley"/>
              </a:rPr>
              <a:t>ati</a:t>
            </a:r>
            <a:r>
              <a:rPr lang="en-US" sz="4300" u="none">
                <a:solidFill>
                  <a:srgbClr val="2A2E30"/>
                </a:solidFill>
                <a:latin typeface="Radley"/>
              </a:rPr>
              <a:t>on </a:t>
            </a:r>
            <a:r>
              <a:rPr lang="en-US" sz="4300">
                <a:solidFill>
                  <a:srgbClr val="2A2E30"/>
                </a:solidFill>
                <a:latin typeface="Radley"/>
              </a:rPr>
              <a:t>f</a:t>
            </a:r>
            <a:r>
              <a:rPr lang="en-US" sz="4300" u="none">
                <a:solidFill>
                  <a:srgbClr val="2A2E30"/>
                </a:solidFill>
                <a:latin typeface="Radley"/>
              </a:rPr>
              <a:t>or</a:t>
            </a:r>
            <a:r>
              <a:rPr lang="en-US" sz="4300">
                <a:solidFill>
                  <a:srgbClr val="2A2E30"/>
                </a:solidFill>
                <a:latin typeface="Radley"/>
              </a:rPr>
              <a:t> comm</a:t>
            </a:r>
            <a:r>
              <a:rPr lang="en-US" sz="4300" u="none">
                <a:solidFill>
                  <a:srgbClr val="2A2E30"/>
                </a:solidFill>
                <a:latin typeface="Radley"/>
              </a:rPr>
              <a:t>e</a:t>
            </a:r>
            <a:r>
              <a:rPr lang="en-US" sz="4300">
                <a:solidFill>
                  <a:srgbClr val="2A2E30"/>
                </a:solidFill>
                <a:latin typeface="Radley"/>
              </a:rPr>
              <a:t>nc</a:t>
            </a:r>
            <a:r>
              <a:rPr lang="en-US" sz="4300" u="none">
                <a:solidFill>
                  <a:srgbClr val="2A2E30"/>
                </a:solidFill>
                <a:latin typeface="Radley"/>
              </a:rPr>
              <a:t>e</a:t>
            </a:r>
            <a:r>
              <a:rPr lang="en-US" sz="4300">
                <a:solidFill>
                  <a:srgbClr val="2A2E30"/>
                </a:solidFill>
                <a:latin typeface="Radley"/>
              </a:rPr>
              <a:t>m</a:t>
            </a:r>
            <a:r>
              <a:rPr lang="en-US" sz="4300" u="none">
                <a:solidFill>
                  <a:srgbClr val="2A2E30"/>
                </a:solidFill>
                <a:latin typeface="Radley"/>
              </a:rPr>
              <a:t>ent</a:t>
            </a:r>
            <a:r>
              <a:rPr lang="en-US" sz="4300">
                <a:solidFill>
                  <a:srgbClr val="2A2E30"/>
                </a:solidFill>
                <a:latin typeface="Radley"/>
              </a:rPr>
              <a:t>)​</a:t>
            </a:r>
          </a:p>
          <a:p>
            <a:pPr>
              <a:lnSpc>
                <a:spcPts val="4300"/>
              </a:lnSpc>
            </a:pPr>
            <a:endParaRPr lang="en-US" sz="4300">
              <a:solidFill>
                <a:srgbClr val="2A2E30"/>
              </a:solidFill>
              <a:latin typeface="Radley"/>
            </a:endParaRPr>
          </a:p>
          <a:p>
            <a:pPr marL="928373" lvl="1" indent="-464186">
              <a:lnSpc>
                <a:spcPts val="4300"/>
              </a:lnSpc>
              <a:buFont typeface="Arial"/>
              <a:buChar char="•"/>
            </a:pPr>
            <a:r>
              <a:rPr lang="en-US" sz="4300">
                <a:solidFill>
                  <a:srgbClr val="2A2E30"/>
                </a:solidFill>
                <a:latin typeface="Radley"/>
              </a:rPr>
              <a:t>You must be enrolled for at least 1 credit in the semester that you plan to graduate​</a:t>
            </a:r>
          </a:p>
          <a:p>
            <a:pPr>
              <a:lnSpc>
                <a:spcPts val="4300"/>
              </a:lnSpc>
            </a:pPr>
            <a:endParaRPr lang="en-US" sz="4300">
              <a:solidFill>
                <a:srgbClr val="2A2E30"/>
              </a:solidFill>
              <a:latin typeface="Radley"/>
            </a:endParaRPr>
          </a:p>
          <a:p>
            <a:pPr marL="928373" lvl="1" indent="-464186">
              <a:lnSpc>
                <a:spcPts val="4300"/>
              </a:lnSpc>
              <a:buFont typeface="Arial"/>
              <a:buChar char="•"/>
            </a:pPr>
            <a:r>
              <a:rPr lang="en-US" sz="4300">
                <a:solidFill>
                  <a:srgbClr val="2A2E30"/>
                </a:solidFill>
                <a:latin typeface="Radley"/>
              </a:rPr>
              <a:t>All general education prerequisites must be completed to apply for ASHA certification​</a:t>
            </a:r>
          </a:p>
          <a:p>
            <a:pPr>
              <a:lnSpc>
                <a:spcPts val="4300"/>
              </a:lnSpc>
            </a:pPr>
            <a:r>
              <a:rPr lang="en-US" sz="4300">
                <a:solidFill>
                  <a:srgbClr val="2A2E30"/>
                </a:solidFill>
                <a:latin typeface="Radley"/>
              </a:rPr>
              <a:t>​</a:t>
            </a:r>
          </a:p>
          <a:p>
            <a:pPr marL="928373" lvl="1" indent="-464186" algn="l">
              <a:lnSpc>
                <a:spcPts val="4300"/>
              </a:lnSpc>
              <a:buFont typeface="Arial"/>
              <a:buChar char="•"/>
            </a:pPr>
            <a:r>
              <a:rPr lang="en-US" sz="4300">
                <a:solidFill>
                  <a:srgbClr val="2A2E30"/>
                </a:solidFill>
                <a:latin typeface="Radley"/>
              </a:rPr>
              <a:t>Grievances: http://gradschool.fiu.edu/policies_grievance.htm</a:t>
            </a:r>
          </a:p>
          <a:p>
            <a:pPr>
              <a:lnSpc>
                <a:spcPts val="4300"/>
              </a:lnSpc>
            </a:pPr>
            <a:endParaRPr lang="en-US" sz="4300">
              <a:solidFill>
                <a:srgbClr val="2A2E30"/>
              </a:solidFill>
              <a:latin typeface="Radley"/>
            </a:endParaRPr>
          </a:p>
        </p:txBody>
      </p:sp>
      <p:sp>
        <p:nvSpPr>
          <p:cNvPr id="7" name="Freeform 7"/>
          <p:cNvSpPr/>
          <p:nvPr/>
        </p:nvSpPr>
        <p:spPr>
          <a:xfrm flipH="1">
            <a:off x="16833244" y="-193855"/>
            <a:ext cx="3545173" cy="3545173"/>
          </a:xfrm>
          <a:custGeom>
            <a:avLst/>
            <a:gdLst/>
            <a:ahLst/>
            <a:cxnLst/>
            <a:rect l="l" t="t" r="r" b="b"/>
            <a:pathLst>
              <a:path w="3545173" h="3545173">
                <a:moveTo>
                  <a:pt x="3545173" y="0"/>
                </a:moveTo>
                <a:lnTo>
                  <a:pt x="0" y="0"/>
                </a:lnTo>
                <a:lnTo>
                  <a:pt x="0" y="3545174"/>
                </a:lnTo>
                <a:lnTo>
                  <a:pt x="3545173" y="3545174"/>
                </a:lnTo>
                <a:lnTo>
                  <a:pt x="354517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5400000" flipH="1" flipV="1">
            <a:off x="16833244" y="3390508"/>
            <a:ext cx="3545173" cy="3545173"/>
          </a:xfrm>
          <a:custGeom>
            <a:avLst/>
            <a:gdLst/>
            <a:ahLst/>
            <a:cxnLst/>
            <a:rect l="l" t="t" r="r" b="b"/>
            <a:pathLst>
              <a:path w="3545173" h="3545173">
                <a:moveTo>
                  <a:pt x="3545173" y="3545173"/>
                </a:moveTo>
                <a:lnTo>
                  <a:pt x="0" y="3545173"/>
                </a:lnTo>
                <a:lnTo>
                  <a:pt x="0" y="0"/>
                </a:lnTo>
                <a:lnTo>
                  <a:pt x="3545173" y="0"/>
                </a:lnTo>
                <a:lnTo>
                  <a:pt x="3545173" y="3545173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flipH="1" flipV="1">
            <a:off x="16833244" y="6935681"/>
            <a:ext cx="3545173" cy="3545173"/>
          </a:xfrm>
          <a:custGeom>
            <a:avLst/>
            <a:gdLst/>
            <a:ahLst/>
            <a:cxnLst/>
            <a:rect l="l" t="t" r="r" b="b"/>
            <a:pathLst>
              <a:path w="3545173" h="3545173">
                <a:moveTo>
                  <a:pt x="3545173" y="3545174"/>
                </a:moveTo>
                <a:lnTo>
                  <a:pt x="0" y="3545174"/>
                </a:lnTo>
                <a:lnTo>
                  <a:pt x="0" y="0"/>
                </a:lnTo>
                <a:lnTo>
                  <a:pt x="3545173" y="0"/>
                </a:lnTo>
                <a:lnTo>
                  <a:pt x="3545173" y="3545174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65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1732360" y="2959835"/>
            <a:ext cx="5364341" cy="8318438"/>
            <a:chOff x="0" y="0"/>
            <a:chExt cx="6350000" cy="9846892"/>
          </a:xfrm>
        </p:grpSpPr>
        <p:sp>
          <p:nvSpPr>
            <p:cNvPr id="3" name="Freeform 3"/>
            <p:cNvSpPr/>
            <p:nvPr/>
          </p:nvSpPr>
          <p:spPr>
            <a:xfrm>
              <a:off x="0" y="82550"/>
              <a:ext cx="6350000" cy="9763072"/>
            </a:xfrm>
            <a:custGeom>
              <a:avLst/>
              <a:gdLst/>
              <a:ahLst/>
              <a:cxnLst/>
              <a:rect l="l" t="t" r="r" b="b"/>
              <a:pathLst>
                <a:path w="6350000" h="9763072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9763072"/>
                  </a:lnTo>
                  <a:lnTo>
                    <a:pt x="6350000" y="9763072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2A2E30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 rot="-5400000">
            <a:off x="11732360" y="-2394981"/>
            <a:ext cx="5364341" cy="8318438"/>
            <a:chOff x="0" y="0"/>
            <a:chExt cx="6350000" cy="9846892"/>
          </a:xfrm>
        </p:grpSpPr>
        <p:sp>
          <p:nvSpPr>
            <p:cNvPr id="5" name="Freeform 5"/>
            <p:cNvSpPr/>
            <p:nvPr/>
          </p:nvSpPr>
          <p:spPr>
            <a:xfrm>
              <a:off x="0" y="82550"/>
              <a:ext cx="6350000" cy="9763072"/>
            </a:xfrm>
            <a:custGeom>
              <a:avLst/>
              <a:gdLst/>
              <a:ahLst/>
              <a:cxnLst/>
              <a:rect l="l" t="t" r="r" b="b"/>
              <a:pathLst>
                <a:path w="6350000" h="9763072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9763072"/>
                  </a:lnTo>
                  <a:lnTo>
                    <a:pt x="6350000" y="9763072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2A2E30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1214162" y="4070418"/>
            <a:ext cx="6400738" cy="3048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900"/>
              </a:lnSpc>
            </a:pPr>
            <a:r>
              <a:rPr lang="en-US" sz="7900" spc="-158">
                <a:solidFill>
                  <a:srgbClr val="FFFFFF"/>
                </a:solidFill>
                <a:latin typeface="Arsenal"/>
              </a:rPr>
              <a:t>General Education Prerequisites</a:t>
            </a:r>
          </a:p>
        </p:txBody>
      </p:sp>
      <p:grpSp>
        <p:nvGrpSpPr>
          <p:cNvPr id="7" name="Group 7"/>
          <p:cNvGrpSpPr/>
          <p:nvPr/>
        </p:nvGrpSpPr>
        <p:grpSpPr>
          <a:xfrm rot="-5400000">
            <a:off x="11732360" y="8314651"/>
            <a:ext cx="5364341" cy="8318438"/>
            <a:chOff x="0" y="0"/>
            <a:chExt cx="6350000" cy="9846892"/>
          </a:xfrm>
        </p:grpSpPr>
        <p:sp>
          <p:nvSpPr>
            <p:cNvPr id="8" name="Freeform 8"/>
            <p:cNvSpPr/>
            <p:nvPr/>
          </p:nvSpPr>
          <p:spPr>
            <a:xfrm>
              <a:off x="0" y="82550"/>
              <a:ext cx="6350000" cy="9763072"/>
            </a:xfrm>
            <a:custGeom>
              <a:avLst/>
              <a:gdLst/>
              <a:ahLst/>
              <a:cxnLst/>
              <a:rect l="l" t="t" r="r" b="b"/>
              <a:pathLst>
                <a:path w="6350000" h="9763072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9763072"/>
                  </a:lnTo>
                  <a:lnTo>
                    <a:pt x="6350000" y="9763072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2A2E30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Freeform 9"/>
          <p:cNvSpPr/>
          <p:nvPr/>
        </p:nvSpPr>
        <p:spPr>
          <a:xfrm rot="5400000">
            <a:off x="13210194" y="-632026"/>
            <a:ext cx="2396437" cy="2464203"/>
          </a:xfrm>
          <a:custGeom>
            <a:avLst/>
            <a:gdLst/>
            <a:ahLst/>
            <a:cxnLst/>
            <a:rect l="l" t="t" r="r" b="b"/>
            <a:pathLst>
              <a:path w="2396437" h="2464203">
                <a:moveTo>
                  <a:pt x="0" y="0"/>
                </a:moveTo>
                <a:lnTo>
                  <a:pt x="2396437" y="0"/>
                </a:lnTo>
                <a:lnTo>
                  <a:pt x="2396437" y="2464202"/>
                </a:lnTo>
                <a:lnTo>
                  <a:pt x="0" y="24642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5400000">
            <a:off x="15640514" y="0"/>
            <a:ext cx="3116548" cy="3116548"/>
          </a:xfrm>
          <a:custGeom>
            <a:avLst/>
            <a:gdLst/>
            <a:ahLst/>
            <a:cxnLst/>
            <a:rect l="l" t="t" r="r" b="b"/>
            <a:pathLst>
              <a:path w="3116548" h="3116548">
                <a:moveTo>
                  <a:pt x="0" y="0"/>
                </a:moveTo>
                <a:lnTo>
                  <a:pt x="3116548" y="0"/>
                </a:lnTo>
                <a:lnTo>
                  <a:pt x="3116548" y="3116548"/>
                </a:lnTo>
                <a:lnTo>
                  <a:pt x="0" y="31165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428750">
            <a:off x="14004474" y="-2218756"/>
            <a:ext cx="2252354" cy="2313072"/>
          </a:xfrm>
          <a:custGeom>
            <a:avLst/>
            <a:gdLst/>
            <a:ahLst/>
            <a:cxnLst/>
            <a:rect l="l" t="t" r="r" b="b"/>
            <a:pathLst>
              <a:path w="2252354" h="2313072">
                <a:moveTo>
                  <a:pt x="0" y="0"/>
                </a:moveTo>
                <a:lnTo>
                  <a:pt x="2252354" y="0"/>
                </a:lnTo>
                <a:lnTo>
                  <a:pt x="2252354" y="2313072"/>
                </a:lnTo>
                <a:lnTo>
                  <a:pt x="0" y="23130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10800000" flipH="1" flipV="1">
            <a:off x="-1344943" y="6499502"/>
            <a:ext cx="2396437" cy="2464203"/>
          </a:xfrm>
          <a:custGeom>
            <a:avLst/>
            <a:gdLst/>
            <a:ahLst/>
            <a:cxnLst/>
            <a:rect l="l" t="t" r="r" b="b"/>
            <a:pathLst>
              <a:path w="2396437" h="2464203">
                <a:moveTo>
                  <a:pt x="2396437" y="2464203"/>
                </a:moveTo>
                <a:lnTo>
                  <a:pt x="0" y="2464203"/>
                </a:lnTo>
                <a:lnTo>
                  <a:pt x="0" y="0"/>
                </a:lnTo>
                <a:lnTo>
                  <a:pt x="2396437" y="0"/>
                </a:lnTo>
                <a:lnTo>
                  <a:pt x="2396437" y="2464203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5400000">
            <a:off x="-47580" y="8963705"/>
            <a:ext cx="3545173" cy="3545173"/>
          </a:xfrm>
          <a:custGeom>
            <a:avLst/>
            <a:gdLst/>
            <a:ahLst/>
            <a:cxnLst/>
            <a:rect l="l" t="t" r="r" b="b"/>
            <a:pathLst>
              <a:path w="3545173" h="3545173">
                <a:moveTo>
                  <a:pt x="0" y="0"/>
                </a:moveTo>
                <a:lnTo>
                  <a:pt x="3545173" y="0"/>
                </a:lnTo>
                <a:lnTo>
                  <a:pt x="3545173" y="3545173"/>
                </a:lnTo>
                <a:lnTo>
                  <a:pt x="0" y="354517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5400000" flipH="1" flipV="1">
            <a:off x="3784711" y="8929822"/>
            <a:ext cx="2396437" cy="2464203"/>
          </a:xfrm>
          <a:custGeom>
            <a:avLst/>
            <a:gdLst/>
            <a:ahLst/>
            <a:cxnLst/>
            <a:rect l="l" t="t" r="r" b="b"/>
            <a:pathLst>
              <a:path w="2396437" h="2464203">
                <a:moveTo>
                  <a:pt x="2396437" y="2464202"/>
                </a:moveTo>
                <a:lnTo>
                  <a:pt x="0" y="2464202"/>
                </a:lnTo>
                <a:lnTo>
                  <a:pt x="0" y="0"/>
                </a:lnTo>
                <a:lnTo>
                  <a:pt x="2396437" y="0"/>
                </a:lnTo>
                <a:lnTo>
                  <a:pt x="2396437" y="2464202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9979253" y="9002009"/>
            <a:ext cx="8750427" cy="6661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00"/>
              </a:lnSpc>
            </a:pPr>
            <a:r>
              <a:rPr lang="en-US" sz="2600">
                <a:solidFill>
                  <a:srgbClr val="FFFFFF"/>
                </a:solidFill>
                <a:latin typeface="Radley"/>
              </a:rPr>
              <a:t>http://www.asha.org/about/membership-certification/handbooks/slp/slp_standards_new.htm ​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430969" y="1615424"/>
            <a:ext cx="8548283" cy="64586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01"/>
              </a:lnSpc>
              <a:spcBef>
                <a:spcPct val="0"/>
              </a:spcBef>
            </a:pPr>
            <a:r>
              <a:rPr lang="en-US" sz="3401" u="sng">
                <a:solidFill>
                  <a:srgbClr val="FFFFFF"/>
                </a:solidFill>
                <a:latin typeface="Radley"/>
              </a:rPr>
              <a:t>ASHA Standards: NEED in addition to undergraduate/post-baccalaureate CSD prerequisites: ​</a:t>
            </a:r>
          </a:p>
          <a:p>
            <a:pPr>
              <a:lnSpc>
                <a:spcPts val="3401"/>
              </a:lnSpc>
              <a:spcBef>
                <a:spcPct val="0"/>
              </a:spcBef>
            </a:pPr>
            <a:endParaRPr lang="en-US" sz="3401" u="sng">
              <a:solidFill>
                <a:srgbClr val="FFFFFF"/>
              </a:solidFill>
              <a:latin typeface="Radley"/>
            </a:endParaRPr>
          </a:p>
          <a:p>
            <a:pPr marL="734455" lvl="1" indent="-367227">
              <a:lnSpc>
                <a:spcPts val="3401"/>
              </a:lnSpc>
              <a:buFont typeface="Arial"/>
              <a:buChar char="•"/>
            </a:pPr>
            <a:r>
              <a:rPr lang="en-US" sz="3401">
                <a:solidFill>
                  <a:srgbClr val="FFFFFF"/>
                </a:solidFill>
                <a:latin typeface="Radley"/>
              </a:rPr>
              <a:t>1 Physical Science (Chemistry or Physics ONLY)​</a:t>
            </a:r>
          </a:p>
          <a:p>
            <a:pPr>
              <a:lnSpc>
                <a:spcPts val="3401"/>
              </a:lnSpc>
            </a:pPr>
            <a:endParaRPr lang="en-US" sz="3401">
              <a:solidFill>
                <a:srgbClr val="FFFFFF"/>
              </a:solidFill>
              <a:latin typeface="Radley"/>
            </a:endParaRPr>
          </a:p>
          <a:p>
            <a:pPr marL="734455" lvl="1" indent="-367227">
              <a:lnSpc>
                <a:spcPts val="3401"/>
              </a:lnSpc>
              <a:buFont typeface="Arial"/>
              <a:buChar char="•"/>
            </a:pPr>
            <a:r>
              <a:rPr lang="en-US" sz="3401">
                <a:solidFill>
                  <a:srgbClr val="FFFFFF"/>
                </a:solidFill>
                <a:latin typeface="Radley"/>
              </a:rPr>
              <a:t>1 Biological Science (Biology, Marine Biology, Animal Biology, General Anatomy &amp; Physiology)​</a:t>
            </a:r>
          </a:p>
          <a:p>
            <a:pPr>
              <a:lnSpc>
                <a:spcPts val="3401"/>
              </a:lnSpc>
            </a:pPr>
            <a:endParaRPr lang="en-US" sz="3401">
              <a:solidFill>
                <a:srgbClr val="FFFFFF"/>
              </a:solidFill>
              <a:latin typeface="Radley"/>
            </a:endParaRPr>
          </a:p>
          <a:p>
            <a:pPr marL="734455" lvl="1" indent="-367227">
              <a:lnSpc>
                <a:spcPts val="3401"/>
              </a:lnSpc>
              <a:buFont typeface="Arial"/>
              <a:buChar char="•"/>
            </a:pPr>
            <a:r>
              <a:rPr lang="en-US" sz="3401">
                <a:solidFill>
                  <a:srgbClr val="FFFFFF"/>
                </a:solidFill>
                <a:latin typeface="Radley"/>
              </a:rPr>
              <a:t>2 Behavioral Sciences (Psychology, Sociology, Anthropology, Social Work)​</a:t>
            </a:r>
          </a:p>
          <a:p>
            <a:pPr>
              <a:lnSpc>
                <a:spcPts val="3401"/>
              </a:lnSpc>
            </a:pPr>
            <a:endParaRPr lang="en-US" sz="3401">
              <a:solidFill>
                <a:srgbClr val="FFFFFF"/>
              </a:solidFill>
              <a:latin typeface="Radley"/>
            </a:endParaRPr>
          </a:p>
          <a:p>
            <a:pPr marL="734455" lvl="1" indent="-367227">
              <a:lnSpc>
                <a:spcPts val="3401"/>
              </a:lnSpc>
              <a:buFont typeface="Arial"/>
              <a:buChar char="•"/>
            </a:pPr>
            <a:r>
              <a:rPr lang="en-US" sz="3401">
                <a:solidFill>
                  <a:srgbClr val="FFFFFF"/>
                </a:solidFill>
                <a:latin typeface="Radley"/>
              </a:rPr>
              <a:t>1 Statistics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65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13210194" y="-632026"/>
            <a:ext cx="2396437" cy="2464203"/>
          </a:xfrm>
          <a:custGeom>
            <a:avLst/>
            <a:gdLst/>
            <a:ahLst/>
            <a:cxnLst/>
            <a:rect l="l" t="t" r="r" b="b"/>
            <a:pathLst>
              <a:path w="2396437" h="2464203">
                <a:moveTo>
                  <a:pt x="0" y="0"/>
                </a:moveTo>
                <a:lnTo>
                  <a:pt x="2396437" y="0"/>
                </a:lnTo>
                <a:lnTo>
                  <a:pt x="2396437" y="2464202"/>
                </a:lnTo>
                <a:lnTo>
                  <a:pt x="0" y="24642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5400000">
            <a:off x="15640514" y="0"/>
            <a:ext cx="3116548" cy="3116548"/>
          </a:xfrm>
          <a:custGeom>
            <a:avLst/>
            <a:gdLst/>
            <a:ahLst/>
            <a:cxnLst/>
            <a:rect l="l" t="t" r="r" b="b"/>
            <a:pathLst>
              <a:path w="3116548" h="3116548">
                <a:moveTo>
                  <a:pt x="0" y="0"/>
                </a:moveTo>
                <a:lnTo>
                  <a:pt x="3116548" y="0"/>
                </a:lnTo>
                <a:lnTo>
                  <a:pt x="3116548" y="3116548"/>
                </a:lnTo>
                <a:lnTo>
                  <a:pt x="0" y="31165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428750">
            <a:off x="14004474" y="-2218756"/>
            <a:ext cx="2252354" cy="2313072"/>
          </a:xfrm>
          <a:custGeom>
            <a:avLst/>
            <a:gdLst/>
            <a:ahLst/>
            <a:cxnLst/>
            <a:rect l="l" t="t" r="r" b="b"/>
            <a:pathLst>
              <a:path w="2252354" h="2313072">
                <a:moveTo>
                  <a:pt x="0" y="0"/>
                </a:moveTo>
                <a:lnTo>
                  <a:pt x="2252354" y="0"/>
                </a:lnTo>
                <a:lnTo>
                  <a:pt x="2252354" y="2313072"/>
                </a:lnTo>
                <a:lnTo>
                  <a:pt x="0" y="23130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10800000" flipH="1" flipV="1">
            <a:off x="-1344943" y="6499502"/>
            <a:ext cx="2396437" cy="2464203"/>
          </a:xfrm>
          <a:custGeom>
            <a:avLst/>
            <a:gdLst/>
            <a:ahLst/>
            <a:cxnLst/>
            <a:rect l="l" t="t" r="r" b="b"/>
            <a:pathLst>
              <a:path w="2396437" h="2464203">
                <a:moveTo>
                  <a:pt x="2396437" y="2464203"/>
                </a:moveTo>
                <a:lnTo>
                  <a:pt x="0" y="2464203"/>
                </a:lnTo>
                <a:lnTo>
                  <a:pt x="0" y="0"/>
                </a:lnTo>
                <a:lnTo>
                  <a:pt x="2396437" y="0"/>
                </a:lnTo>
                <a:lnTo>
                  <a:pt x="2396437" y="2464203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5400000">
            <a:off x="-47580" y="8963705"/>
            <a:ext cx="3545173" cy="3545173"/>
          </a:xfrm>
          <a:custGeom>
            <a:avLst/>
            <a:gdLst/>
            <a:ahLst/>
            <a:cxnLst/>
            <a:rect l="l" t="t" r="r" b="b"/>
            <a:pathLst>
              <a:path w="3545173" h="3545173">
                <a:moveTo>
                  <a:pt x="0" y="0"/>
                </a:moveTo>
                <a:lnTo>
                  <a:pt x="3545173" y="0"/>
                </a:lnTo>
                <a:lnTo>
                  <a:pt x="3545173" y="3545173"/>
                </a:lnTo>
                <a:lnTo>
                  <a:pt x="0" y="354517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5400000" flipH="1" flipV="1">
            <a:off x="3784711" y="8929822"/>
            <a:ext cx="2396437" cy="2464203"/>
          </a:xfrm>
          <a:custGeom>
            <a:avLst/>
            <a:gdLst/>
            <a:ahLst/>
            <a:cxnLst/>
            <a:rect l="l" t="t" r="r" b="b"/>
            <a:pathLst>
              <a:path w="2396437" h="2464203">
                <a:moveTo>
                  <a:pt x="2396437" y="2464202"/>
                </a:moveTo>
                <a:lnTo>
                  <a:pt x="0" y="2464202"/>
                </a:lnTo>
                <a:lnTo>
                  <a:pt x="0" y="0"/>
                </a:lnTo>
                <a:lnTo>
                  <a:pt x="2396437" y="0"/>
                </a:lnTo>
                <a:lnTo>
                  <a:pt x="2396437" y="2464202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547694" y="509888"/>
            <a:ext cx="7148506" cy="20261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900"/>
              </a:lnSpc>
            </a:pPr>
            <a:r>
              <a:rPr lang="en-US" sz="7900" spc="-158">
                <a:solidFill>
                  <a:srgbClr val="FFFFFF"/>
                </a:solidFill>
                <a:latin typeface="Arsenal"/>
              </a:rPr>
              <a:t>Program of Study (Option 1)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34F62E1-A64B-22E4-3CBD-6F02707AAAF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863924" y="-600018"/>
            <a:ext cx="8653573" cy="1031551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65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13210194" y="-632026"/>
            <a:ext cx="2396437" cy="2464203"/>
          </a:xfrm>
          <a:custGeom>
            <a:avLst/>
            <a:gdLst/>
            <a:ahLst/>
            <a:cxnLst/>
            <a:rect l="l" t="t" r="r" b="b"/>
            <a:pathLst>
              <a:path w="2396437" h="2464203">
                <a:moveTo>
                  <a:pt x="0" y="0"/>
                </a:moveTo>
                <a:lnTo>
                  <a:pt x="2396437" y="0"/>
                </a:lnTo>
                <a:lnTo>
                  <a:pt x="2396437" y="2464202"/>
                </a:lnTo>
                <a:lnTo>
                  <a:pt x="0" y="24642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5400000">
            <a:off x="15640514" y="0"/>
            <a:ext cx="3116548" cy="3116548"/>
          </a:xfrm>
          <a:custGeom>
            <a:avLst/>
            <a:gdLst/>
            <a:ahLst/>
            <a:cxnLst/>
            <a:rect l="l" t="t" r="r" b="b"/>
            <a:pathLst>
              <a:path w="3116548" h="3116548">
                <a:moveTo>
                  <a:pt x="0" y="0"/>
                </a:moveTo>
                <a:lnTo>
                  <a:pt x="3116548" y="0"/>
                </a:lnTo>
                <a:lnTo>
                  <a:pt x="3116548" y="3116548"/>
                </a:lnTo>
                <a:lnTo>
                  <a:pt x="0" y="31165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428750">
            <a:off x="14004474" y="-2218756"/>
            <a:ext cx="2252354" cy="2313072"/>
          </a:xfrm>
          <a:custGeom>
            <a:avLst/>
            <a:gdLst/>
            <a:ahLst/>
            <a:cxnLst/>
            <a:rect l="l" t="t" r="r" b="b"/>
            <a:pathLst>
              <a:path w="2252354" h="2313072">
                <a:moveTo>
                  <a:pt x="0" y="0"/>
                </a:moveTo>
                <a:lnTo>
                  <a:pt x="2252354" y="0"/>
                </a:lnTo>
                <a:lnTo>
                  <a:pt x="2252354" y="2313072"/>
                </a:lnTo>
                <a:lnTo>
                  <a:pt x="0" y="23130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10800000" flipH="1" flipV="1">
            <a:off x="-1344943" y="6499502"/>
            <a:ext cx="2396437" cy="2464203"/>
          </a:xfrm>
          <a:custGeom>
            <a:avLst/>
            <a:gdLst/>
            <a:ahLst/>
            <a:cxnLst/>
            <a:rect l="l" t="t" r="r" b="b"/>
            <a:pathLst>
              <a:path w="2396437" h="2464203">
                <a:moveTo>
                  <a:pt x="2396437" y="2464203"/>
                </a:moveTo>
                <a:lnTo>
                  <a:pt x="0" y="2464203"/>
                </a:lnTo>
                <a:lnTo>
                  <a:pt x="0" y="0"/>
                </a:lnTo>
                <a:lnTo>
                  <a:pt x="2396437" y="0"/>
                </a:lnTo>
                <a:lnTo>
                  <a:pt x="2396437" y="2464203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5400000">
            <a:off x="-47580" y="8963705"/>
            <a:ext cx="3545173" cy="3545173"/>
          </a:xfrm>
          <a:custGeom>
            <a:avLst/>
            <a:gdLst/>
            <a:ahLst/>
            <a:cxnLst/>
            <a:rect l="l" t="t" r="r" b="b"/>
            <a:pathLst>
              <a:path w="3545173" h="3545173">
                <a:moveTo>
                  <a:pt x="0" y="0"/>
                </a:moveTo>
                <a:lnTo>
                  <a:pt x="3545173" y="0"/>
                </a:lnTo>
                <a:lnTo>
                  <a:pt x="3545173" y="3545173"/>
                </a:lnTo>
                <a:lnTo>
                  <a:pt x="0" y="354517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5400000" flipH="1" flipV="1">
            <a:off x="3784711" y="8929822"/>
            <a:ext cx="2396437" cy="2464203"/>
          </a:xfrm>
          <a:custGeom>
            <a:avLst/>
            <a:gdLst/>
            <a:ahLst/>
            <a:cxnLst/>
            <a:rect l="l" t="t" r="r" b="b"/>
            <a:pathLst>
              <a:path w="2396437" h="2464203">
                <a:moveTo>
                  <a:pt x="2396437" y="2464202"/>
                </a:moveTo>
                <a:lnTo>
                  <a:pt x="0" y="2464202"/>
                </a:lnTo>
                <a:lnTo>
                  <a:pt x="0" y="0"/>
                </a:lnTo>
                <a:lnTo>
                  <a:pt x="2396437" y="0"/>
                </a:lnTo>
                <a:lnTo>
                  <a:pt x="2396437" y="2464202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547694" y="1110281"/>
            <a:ext cx="6691306" cy="20261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7900"/>
              </a:lnSpc>
            </a:pPr>
            <a:r>
              <a:rPr lang="en-US" sz="7900" spc="-158">
                <a:solidFill>
                  <a:srgbClr val="FFFFFF"/>
                </a:solidFill>
                <a:latin typeface="Arsenal"/>
              </a:rPr>
              <a:t>Program of Study (Option 1)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5E18C32-D548-6B58-CA84-A7538838C26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174159" y="34562"/>
            <a:ext cx="8226589" cy="1025243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65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13210194" y="-632026"/>
            <a:ext cx="2396437" cy="2464203"/>
          </a:xfrm>
          <a:custGeom>
            <a:avLst/>
            <a:gdLst/>
            <a:ahLst/>
            <a:cxnLst/>
            <a:rect l="l" t="t" r="r" b="b"/>
            <a:pathLst>
              <a:path w="2396437" h="2464203">
                <a:moveTo>
                  <a:pt x="0" y="0"/>
                </a:moveTo>
                <a:lnTo>
                  <a:pt x="2396437" y="0"/>
                </a:lnTo>
                <a:lnTo>
                  <a:pt x="2396437" y="2464202"/>
                </a:lnTo>
                <a:lnTo>
                  <a:pt x="0" y="24642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5400000">
            <a:off x="15640514" y="0"/>
            <a:ext cx="3116548" cy="3116548"/>
          </a:xfrm>
          <a:custGeom>
            <a:avLst/>
            <a:gdLst/>
            <a:ahLst/>
            <a:cxnLst/>
            <a:rect l="l" t="t" r="r" b="b"/>
            <a:pathLst>
              <a:path w="3116548" h="3116548">
                <a:moveTo>
                  <a:pt x="0" y="0"/>
                </a:moveTo>
                <a:lnTo>
                  <a:pt x="3116548" y="0"/>
                </a:lnTo>
                <a:lnTo>
                  <a:pt x="3116548" y="3116548"/>
                </a:lnTo>
                <a:lnTo>
                  <a:pt x="0" y="31165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428750">
            <a:off x="14004474" y="-2218756"/>
            <a:ext cx="2252354" cy="2313072"/>
          </a:xfrm>
          <a:custGeom>
            <a:avLst/>
            <a:gdLst/>
            <a:ahLst/>
            <a:cxnLst/>
            <a:rect l="l" t="t" r="r" b="b"/>
            <a:pathLst>
              <a:path w="2252354" h="2313072">
                <a:moveTo>
                  <a:pt x="0" y="0"/>
                </a:moveTo>
                <a:lnTo>
                  <a:pt x="2252354" y="0"/>
                </a:lnTo>
                <a:lnTo>
                  <a:pt x="2252354" y="2313072"/>
                </a:lnTo>
                <a:lnTo>
                  <a:pt x="0" y="23130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10800000" flipH="1" flipV="1">
            <a:off x="-1344943" y="6499502"/>
            <a:ext cx="2396437" cy="2464203"/>
          </a:xfrm>
          <a:custGeom>
            <a:avLst/>
            <a:gdLst/>
            <a:ahLst/>
            <a:cxnLst/>
            <a:rect l="l" t="t" r="r" b="b"/>
            <a:pathLst>
              <a:path w="2396437" h="2464203">
                <a:moveTo>
                  <a:pt x="2396437" y="2464203"/>
                </a:moveTo>
                <a:lnTo>
                  <a:pt x="0" y="2464203"/>
                </a:lnTo>
                <a:lnTo>
                  <a:pt x="0" y="0"/>
                </a:lnTo>
                <a:lnTo>
                  <a:pt x="2396437" y="0"/>
                </a:lnTo>
                <a:lnTo>
                  <a:pt x="2396437" y="2464203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5400000">
            <a:off x="-47580" y="8963705"/>
            <a:ext cx="3545173" cy="3545173"/>
          </a:xfrm>
          <a:custGeom>
            <a:avLst/>
            <a:gdLst/>
            <a:ahLst/>
            <a:cxnLst/>
            <a:rect l="l" t="t" r="r" b="b"/>
            <a:pathLst>
              <a:path w="3545173" h="3545173">
                <a:moveTo>
                  <a:pt x="0" y="0"/>
                </a:moveTo>
                <a:lnTo>
                  <a:pt x="3545173" y="0"/>
                </a:lnTo>
                <a:lnTo>
                  <a:pt x="3545173" y="3545173"/>
                </a:lnTo>
                <a:lnTo>
                  <a:pt x="0" y="354517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5400000" flipH="1" flipV="1">
            <a:off x="3784711" y="8929822"/>
            <a:ext cx="2396437" cy="2464203"/>
          </a:xfrm>
          <a:custGeom>
            <a:avLst/>
            <a:gdLst/>
            <a:ahLst/>
            <a:cxnLst/>
            <a:rect l="l" t="t" r="r" b="b"/>
            <a:pathLst>
              <a:path w="2396437" h="2464203">
                <a:moveTo>
                  <a:pt x="2396437" y="2464202"/>
                </a:moveTo>
                <a:lnTo>
                  <a:pt x="0" y="2464202"/>
                </a:lnTo>
                <a:lnTo>
                  <a:pt x="0" y="0"/>
                </a:lnTo>
                <a:lnTo>
                  <a:pt x="2396437" y="0"/>
                </a:lnTo>
                <a:lnTo>
                  <a:pt x="2396437" y="2464202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547694" y="1110281"/>
            <a:ext cx="6691306" cy="20261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7900"/>
              </a:lnSpc>
            </a:pPr>
            <a:r>
              <a:rPr lang="en-US" sz="7900" spc="-158">
                <a:solidFill>
                  <a:srgbClr val="FFFFFF"/>
                </a:solidFill>
                <a:latin typeface="Arsenal"/>
              </a:rPr>
              <a:t>Program of Study (Option 2)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2539E3E-A365-EA0C-6959-E1092E16A976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t="2719"/>
          <a:stretch/>
        </p:blipFill>
        <p:spPr>
          <a:xfrm>
            <a:off x="9018787" y="0"/>
            <a:ext cx="8315047" cy="1032773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65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13210194" y="-632026"/>
            <a:ext cx="2396437" cy="2464203"/>
          </a:xfrm>
          <a:custGeom>
            <a:avLst/>
            <a:gdLst/>
            <a:ahLst/>
            <a:cxnLst/>
            <a:rect l="l" t="t" r="r" b="b"/>
            <a:pathLst>
              <a:path w="2396437" h="2464203">
                <a:moveTo>
                  <a:pt x="0" y="0"/>
                </a:moveTo>
                <a:lnTo>
                  <a:pt x="2396437" y="0"/>
                </a:lnTo>
                <a:lnTo>
                  <a:pt x="2396437" y="2464202"/>
                </a:lnTo>
                <a:lnTo>
                  <a:pt x="0" y="24642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5400000">
            <a:off x="15640514" y="0"/>
            <a:ext cx="3116548" cy="3116548"/>
          </a:xfrm>
          <a:custGeom>
            <a:avLst/>
            <a:gdLst/>
            <a:ahLst/>
            <a:cxnLst/>
            <a:rect l="l" t="t" r="r" b="b"/>
            <a:pathLst>
              <a:path w="3116548" h="3116548">
                <a:moveTo>
                  <a:pt x="0" y="0"/>
                </a:moveTo>
                <a:lnTo>
                  <a:pt x="3116548" y="0"/>
                </a:lnTo>
                <a:lnTo>
                  <a:pt x="3116548" y="3116548"/>
                </a:lnTo>
                <a:lnTo>
                  <a:pt x="0" y="31165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428750">
            <a:off x="14004474" y="-2218756"/>
            <a:ext cx="2252354" cy="2313072"/>
          </a:xfrm>
          <a:custGeom>
            <a:avLst/>
            <a:gdLst/>
            <a:ahLst/>
            <a:cxnLst/>
            <a:rect l="l" t="t" r="r" b="b"/>
            <a:pathLst>
              <a:path w="2252354" h="2313072">
                <a:moveTo>
                  <a:pt x="0" y="0"/>
                </a:moveTo>
                <a:lnTo>
                  <a:pt x="2252354" y="0"/>
                </a:lnTo>
                <a:lnTo>
                  <a:pt x="2252354" y="2313072"/>
                </a:lnTo>
                <a:lnTo>
                  <a:pt x="0" y="23130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10800000" flipH="1" flipV="1">
            <a:off x="-1344943" y="6499502"/>
            <a:ext cx="2396437" cy="2464203"/>
          </a:xfrm>
          <a:custGeom>
            <a:avLst/>
            <a:gdLst/>
            <a:ahLst/>
            <a:cxnLst/>
            <a:rect l="l" t="t" r="r" b="b"/>
            <a:pathLst>
              <a:path w="2396437" h="2464203">
                <a:moveTo>
                  <a:pt x="2396437" y="2464203"/>
                </a:moveTo>
                <a:lnTo>
                  <a:pt x="0" y="2464203"/>
                </a:lnTo>
                <a:lnTo>
                  <a:pt x="0" y="0"/>
                </a:lnTo>
                <a:lnTo>
                  <a:pt x="2396437" y="0"/>
                </a:lnTo>
                <a:lnTo>
                  <a:pt x="2396437" y="2464203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5400000">
            <a:off x="-47580" y="8963705"/>
            <a:ext cx="3545173" cy="3545173"/>
          </a:xfrm>
          <a:custGeom>
            <a:avLst/>
            <a:gdLst/>
            <a:ahLst/>
            <a:cxnLst/>
            <a:rect l="l" t="t" r="r" b="b"/>
            <a:pathLst>
              <a:path w="3545173" h="3545173">
                <a:moveTo>
                  <a:pt x="0" y="0"/>
                </a:moveTo>
                <a:lnTo>
                  <a:pt x="3545173" y="0"/>
                </a:lnTo>
                <a:lnTo>
                  <a:pt x="3545173" y="3545173"/>
                </a:lnTo>
                <a:lnTo>
                  <a:pt x="0" y="354517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5400000" flipH="1" flipV="1">
            <a:off x="3784711" y="8929822"/>
            <a:ext cx="2396437" cy="2464203"/>
          </a:xfrm>
          <a:custGeom>
            <a:avLst/>
            <a:gdLst/>
            <a:ahLst/>
            <a:cxnLst/>
            <a:rect l="l" t="t" r="r" b="b"/>
            <a:pathLst>
              <a:path w="2396437" h="2464203">
                <a:moveTo>
                  <a:pt x="2396437" y="2464202"/>
                </a:moveTo>
                <a:lnTo>
                  <a:pt x="0" y="2464202"/>
                </a:lnTo>
                <a:lnTo>
                  <a:pt x="0" y="0"/>
                </a:lnTo>
                <a:lnTo>
                  <a:pt x="2396437" y="0"/>
                </a:lnTo>
                <a:lnTo>
                  <a:pt x="2396437" y="2464202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547694" y="1110281"/>
            <a:ext cx="6767506" cy="20261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7900"/>
              </a:lnSpc>
            </a:pPr>
            <a:r>
              <a:rPr lang="en-US" sz="7900" spc="-158">
                <a:solidFill>
                  <a:srgbClr val="FFFFFF"/>
                </a:solidFill>
                <a:latin typeface="Arsenal"/>
              </a:rPr>
              <a:t>Program of Study (Option 2)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88FA80A-FC01-37C7-52A4-676D164F8C3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411976" y="-23701"/>
            <a:ext cx="8580624" cy="1031070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D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-2667506" y="715312"/>
            <a:ext cx="10287000" cy="8856377"/>
            <a:chOff x="0" y="0"/>
            <a:chExt cx="6350000" cy="5466899"/>
          </a:xfrm>
        </p:grpSpPr>
        <p:sp>
          <p:nvSpPr>
            <p:cNvPr id="3" name="Freeform 3"/>
            <p:cNvSpPr/>
            <p:nvPr/>
          </p:nvSpPr>
          <p:spPr>
            <a:xfrm>
              <a:off x="0" y="82550"/>
              <a:ext cx="6350000" cy="5383079"/>
            </a:xfrm>
            <a:custGeom>
              <a:avLst/>
              <a:gdLst/>
              <a:ahLst/>
              <a:cxnLst/>
              <a:rect l="l" t="t" r="r" b="b"/>
              <a:pathLst>
                <a:path w="6350000" h="5383079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5383079"/>
                  </a:lnTo>
                  <a:lnTo>
                    <a:pt x="6350000" y="5383079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59756" y="2383668"/>
            <a:ext cx="6400738" cy="2048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00"/>
              </a:lnSpc>
            </a:pPr>
            <a:r>
              <a:rPr lang="en-US" sz="7900" spc="-158">
                <a:solidFill>
                  <a:srgbClr val="2A2E30"/>
                </a:solidFill>
                <a:latin typeface="Arsenal"/>
              </a:rPr>
              <a:t>General Program Information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560495" y="1815465"/>
            <a:ext cx="9985760" cy="7351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36320" lvl="1" indent="-518160">
              <a:lnSpc>
                <a:spcPts val="4800"/>
              </a:lnSpc>
              <a:buFont typeface="Arial"/>
              <a:buChar char="•"/>
            </a:pPr>
            <a:r>
              <a:rPr lang="en-US" sz="4800">
                <a:solidFill>
                  <a:srgbClr val="2A2E30"/>
                </a:solidFill>
                <a:latin typeface="Radley"/>
              </a:rPr>
              <a:t>FIU Email Address: Begin using immediately and always login to classes using FIU credentials so attendance reports are accurate.</a:t>
            </a:r>
          </a:p>
          <a:p>
            <a:pPr>
              <a:lnSpc>
                <a:spcPts val="4800"/>
              </a:lnSpc>
            </a:pPr>
            <a:r>
              <a:rPr lang="en-US" sz="4800">
                <a:solidFill>
                  <a:srgbClr val="2A2E30"/>
                </a:solidFill>
                <a:latin typeface="Radley"/>
              </a:rPr>
              <a:t> ​</a:t>
            </a:r>
          </a:p>
          <a:p>
            <a:pPr marL="1036320" lvl="1" indent="-518160">
              <a:lnSpc>
                <a:spcPts val="4800"/>
              </a:lnSpc>
              <a:buFont typeface="Arial"/>
              <a:buChar char="•"/>
            </a:pPr>
            <a:r>
              <a:rPr lang="en-US" sz="4800">
                <a:solidFill>
                  <a:srgbClr val="2A2E30"/>
                </a:solidFill>
                <a:latin typeface="Radley"/>
              </a:rPr>
              <a:t>Working during the Masters’ SLP Program​</a:t>
            </a:r>
          </a:p>
          <a:p>
            <a:pPr marL="1036320" lvl="1" indent="-518160">
              <a:lnSpc>
                <a:spcPts val="4800"/>
              </a:lnSpc>
              <a:buFont typeface="Arial"/>
              <a:buChar char="•"/>
            </a:pPr>
            <a:r>
              <a:rPr lang="en-US" sz="4800">
                <a:solidFill>
                  <a:srgbClr val="2A2E30"/>
                </a:solidFill>
                <a:latin typeface="Radley"/>
              </a:rPr>
              <a:t>Class Attendance​</a:t>
            </a:r>
          </a:p>
          <a:p>
            <a:pPr marL="1036320" lvl="1" indent="-518160">
              <a:lnSpc>
                <a:spcPts val="4800"/>
              </a:lnSpc>
              <a:buFont typeface="Arial"/>
              <a:buChar char="•"/>
            </a:pPr>
            <a:r>
              <a:rPr lang="en-US" sz="4800">
                <a:solidFill>
                  <a:srgbClr val="2A2E30"/>
                </a:solidFill>
                <a:latin typeface="Radley"/>
              </a:rPr>
              <a:t>CSD website​</a:t>
            </a:r>
          </a:p>
          <a:p>
            <a:pPr marL="1036320" lvl="1" indent="-518160">
              <a:lnSpc>
                <a:spcPts val="4800"/>
              </a:lnSpc>
              <a:buFont typeface="Arial"/>
              <a:buChar char="•"/>
            </a:pPr>
            <a:r>
              <a:rPr lang="en-US" sz="4800">
                <a:solidFill>
                  <a:srgbClr val="2A2E30"/>
                </a:solidFill>
                <a:latin typeface="Radley"/>
              </a:rPr>
              <a:t>Student Handbook​</a:t>
            </a:r>
          </a:p>
          <a:p>
            <a:pPr marL="1036320" lvl="1" indent="-518160">
              <a:lnSpc>
                <a:spcPts val="4800"/>
              </a:lnSpc>
              <a:buFont typeface="Arial"/>
              <a:buChar char="•"/>
            </a:pPr>
            <a:r>
              <a:rPr lang="en-US" sz="4800">
                <a:solidFill>
                  <a:srgbClr val="2A2E30"/>
                </a:solidFill>
                <a:latin typeface="Radley"/>
              </a:rPr>
              <a:t>Class syllabi</a:t>
            </a:r>
          </a:p>
          <a:p>
            <a:pPr>
              <a:lnSpc>
                <a:spcPts val="4800"/>
              </a:lnSpc>
            </a:pPr>
            <a:endParaRPr lang="en-US" sz="4800">
              <a:solidFill>
                <a:srgbClr val="2A2E30"/>
              </a:solidFill>
              <a:latin typeface="Radley"/>
            </a:endParaRPr>
          </a:p>
        </p:txBody>
      </p:sp>
      <p:sp>
        <p:nvSpPr>
          <p:cNvPr id="6" name="Freeform 6"/>
          <p:cNvSpPr/>
          <p:nvPr/>
        </p:nvSpPr>
        <p:spPr>
          <a:xfrm flipH="1">
            <a:off x="16837798" y="-387709"/>
            <a:ext cx="3545173" cy="3545173"/>
          </a:xfrm>
          <a:custGeom>
            <a:avLst/>
            <a:gdLst/>
            <a:ahLst/>
            <a:cxnLst/>
            <a:rect l="l" t="t" r="r" b="b"/>
            <a:pathLst>
              <a:path w="3545173" h="3545173">
                <a:moveTo>
                  <a:pt x="3545173" y="0"/>
                </a:moveTo>
                <a:lnTo>
                  <a:pt x="0" y="0"/>
                </a:lnTo>
                <a:lnTo>
                  <a:pt x="0" y="3545173"/>
                </a:lnTo>
                <a:lnTo>
                  <a:pt x="3545173" y="3545173"/>
                </a:lnTo>
                <a:lnTo>
                  <a:pt x="354517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5400000" flipH="1" flipV="1">
            <a:off x="16837798" y="3196654"/>
            <a:ext cx="3545173" cy="3545173"/>
          </a:xfrm>
          <a:custGeom>
            <a:avLst/>
            <a:gdLst/>
            <a:ahLst/>
            <a:cxnLst/>
            <a:rect l="l" t="t" r="r" b="b"/>
            <a:pathLst>
              <a:path w="3545173" h="3545173">
                <a:moveTo>
                  <a:pt x="3545173" y="3545173"/>
                </a:moveTo>
                <a:lnTo>
                  <a:pt x="0" y="3545173"/>
                </a:lnTo>
                <a:lnTo>
                  <a:pt x="0" y="0"/>
                </a:lnTo>
                <a:lnTo>
                  <a:pt x="3545173" y="0"/>
                </a:lnTo>
                <a:lnTo>
                  <a:pt x="3545173" y="3545173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flipH="1" flipV="1">
            <a:off x="16837798" y="6741827"/>
            <a:ext cx="3545173" cy="3545173"/>
          </a:xfrm>
          <a:custGeom>
            <a:avLst/>
            <a:gdLst/>
            <a:ahLst/>
            <a:cxnLst/>
            <a:rect l="l" t="t" r="r" b="b"/>
            <a:pathLst>
              <a:path w="3545173" h="3545173">
                <a:moveTo>
                  <a:pt x="3545173" y="3545173"/>
                </a:moveTo>
                <a:lnTo>
                  <a:pt x="0" y="3545173"/>
                </a:lnTo>
                <a:lnTo>
                  <a:pt x="0" y="0"/>
                </a:lnTo>
                <a:lnTo>
                  <a:pt x="3545173" y="0"/>
                </a:lnTo>
                <a:lnTo>
                  <a:pt x="3545173" y="3545173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D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-715312" y="715312"/>
            <a:ext cx="10287000" cy="8856377"/>
            <a:chOff x="0" y="0"/>
            <a:chExt cx="6350000" cy="5466899"/>
          </a:xfrm>
        </p:grpSpPr>
        <p:sp>
          <p:nvSpPr>
            <p:cNvPr id="3" name="Freeform 3"/>
            <p:cNvSpPr/>
            <p:nvPr/>
          </p:nvSpPr>
          <p:spPr>
            <a:xfrm>
              <a:off x="0" y="82550"/>
              <a:ext cx="6350000" cy="5383079"/>
            </a:xfrm>
            <a:custGeom>
              <a:avLst/>
              <a:gdLst/>
              <a:ahLst/>
              <a:cxnLst/>
              <a:rect l="l" t="t" r="r" b="b"/>
              <a:pathLst>
                <a:path w="6350000" h="5383079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5383079"/>
                  </a:lnTo>
                  <a:lnTo>
                    <a:pt x="6350000" y="5383079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663700" y="2164516"/>
            <a:ext cx="6400738" cy="5048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00"/>
              </a:lnSpc>
            </a:pPr>
            <a:r>
              <a:rPr lang="en-US" sz="7900" spc="-158">
                <a:solidFill>
                  <a:srgbClr val="2A2E30"/>
                </a:solidFill>
                <a:latin typeface="Arsenal"/>
              </a:rPr>
              <a:t>​</a:t>
            </a:r>
          </a:p>
          <a:p>
            <a:pPr>
              <a:lnSpc>
                <a:spcPts val="7900"/>
              </a:lnSpc>
            </a:pPr>
            <a:r>
              <a:rPr lang="en-US" sz="7900" spc="-158">
                <a:solidFill>
                  <a:srgbClr val="2A2E30"/>
                </a:solidFill>
                <a:latin typeface="Arsenal"/>
              </a:rPr>
              <a:t>CSD Department Information​</a:t>
            </a:r>
          </a:p>
          <a:p>
            <a:pPr>
              <a:lnSpc>
                <a:spcPts val="7900"/>
              </a:lnSpc>
            </a:pPr>
            <a:r>
              <a:rPr lang="en-US" sz="7900" spc="-158">
                <a:solidFill>
                  <a:srgbClr val="2A2E30"/>
                </a:solidFill>
                <a:latin typeface="Arsenal"/>
              </a:rPr>
              <a:t>​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575964" y="2425065"/>
            <a:ext cx="6089153" cy="5522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36320" lvl="1" indent="-518160">
              <a:lnSpc>
                <a:spcPts val="4800"/>
              </a:lnSpc>
              <a:buFont typeface="Arial"/>
              <a:buChar char="•"/>
            </a:pPr>
            <a:r>
              <a:rPr lang="en-US" sz="4800">
                <a:solidFill>
                  <a:srgbClr val="2A2E30"/>
                </a:solidFill>
                <a:latin typeface="Radley"/>
              </a:rPr>
              <a:t>SLP MASTERS Degree Plan​</a:t>
            </a:r>
          </a:p>
          <a:p>
            <a:pPr>
              <a:lnSpc>
                <a:spcPts val="4800"/>
              </a:lnSpc>
            </a:pPr>
            <a:endParaRPr lang="en-US" sz="4800">
              <a:solidFill>
                <a:srgbClr val="2A2E30"/>
              </a:solidFill>
              <a:latin typeface="Radley"/>
            </a:endParaRPr>
          </a:p>
          <a:p>
            <a:pPr marL="1036320" lvl="1" indent="-518160">
              <a:lnSpc>
                <a:spcPts val="4800"/>
              </a:lnSpc>
              <a:buFont typeface="Arial"/>
              <a:buChar char="•"/>
            </a:pPr>
            <a:r>
              <a:rPr lang="en-US" sz="4800">
                <a:solidFill>
                  <a:srgbClr val="2A2E30"/>
                </a:solidFill>
                <a:latin typeface="Radley"/>
              </a:rPr>
              <a:t>Transcripts​</a:t>
            </a:r>
          </a:p>
          <a:p>
            <a:pPr>
              <a:lnSpc>
                <a:spcPts val="4800"/>
              </a:lnSpc>
            </a:pPr>
            <a:endParaRPr lang="en-US" sz="4800">
              <a:solidFill>
                <a:srgbClr val="2A2E30"/>
              </a:solidFill>
              <a:latin typeface="Radley"/>
            </a:endParaRPr>
          </a:p>
          <a:p>
            <a:pPr marL="1036320" lvl="1" indent="-518160">
              <a:lnSpc>
                <a:spcPts val="4800"/>
              </a:lnSpc>
              <a:buFont typeface="Arial"/>
              <a:buChar char="•"/>
            </a:pPr>
            <a:r>
              <a:rPr lang="en-US" sz="4800">
                <a:solidFill>
                  <a:srgbClr val="2A2E30"/>
                </a:solidFill>
                <a:latin typeface="Radley"/>
              </a:rPr>
              <a:t>Knowledge and Skills Outcome Standards</a:t>
            </a:r>
          </a:p>
          <a:p>
            <a:pPr>
              <a:lnSpc>
                <a:spcPts val="4800"/>
              </a:lnSpc>
            </a:pPr>
            <a:endParaRPr lang="en-US" sz="4800">
              <a:solidFill>
                <a:srgbClr val="2A2E30"/>
              </a:solidFill>
              <a:latin typeface="Radley"/>
            </a:endParaRPr>
          </a:p>
        </p:txBody>
      </p:sp>
      <p:sp>
        <p:nvSpPr>
          <p:cNvPr id="6" name="Freeform 6"/>
          <p:cNvSpPr/>
          <p:nvPr/>
        </p:nvSpPr>
        <p:spPr>
          <a:xfrm flipH="1">
            <a:off x="16384704" y="-213449"/>
            <a:ext cx="3545173" cy="3545173"/>
          </a:xfrm>
          <a:custGeom>
            <a:avLst/>
            <a:gdLst/>
            <a:ahLst/>
            <a:cxnLst/>
            <a:rect l="l" t="t" r="r" b="b"/>
            <a:pathLst>
              <a:path w="3545173" h="3545173">
                <a:moveTo>
                  <a:pt x="3545174" y="0"/>
                </a:moveTo>
                <a:lnTo>
                  <a:pt x="0" y="0"/>
                </a:lnTo>
                <a:lnTo>
                  <a:pt x="0" y="3545173"/>
                </a:lnTo>
                <a:lnTo>
                  <a:pt x="3545174" y="3545173"/>
                </a:lnTo>
                <a:lnTo>
                  <a:pt x="354517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5400000" flipH="1" flipV="1">
            <a:off x="16384704" y="3370913"/>
            <a:ext cx="3545173" cy="3545173"/>
          </a:xfrm>
          <a:custGeom>
            <a:avLst/>
            <a:gdLst/>
            <a:ahLst/>
            <a:cxnLst/>
            <a:rect l="l" t="t" r="r" b="b"/>
            <a:pathLst>
              <a:path w="3545173" h="3545173">
                <a:moveTo>
                  <a:pt x="3545174" y="3545174"/>
                </a:moveTo>
                <a:lnTo>
                  <a:pt x="0" y="3545174"/>
                </a:lnTo>
                <a:lnTo>
                  <a:pt x="0" y="0"/>
                </a:lnTo>
                <a:lnTo>
                  <a:pt x="3545174" y="0"/>
                </a:lnTo>
                <a:lnTo>
                  <a:pt x="3545174" y="3545174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flipH="1" flipV="1">
            <a:off x="16384704" y="6916087"/>
            <a:ext cx="3545173" cy="3545173"/>
          </a:xfrm>
          <a:custGeom>
            <a:avLst/>
            <a:gdLst/>
            <a:ahLst/>
            <a:cxnLst/>
            <a:rect l="l" t="t" r="r" b="b"/>
            <a:pathLst>
              <a:path w="3545173" h="3545173">
                <a:moveTo>
                  <a:pt x="3545174" y="3545173"/>
                </a:moveTo>
                <a:lnTo>
                  <a:pt x="0" y="3545173"/>
                </a:lnTo>
                <a:lnTo>
                  <a:pt x="0" y="0"/>
                </a:lnTo>
                <a:lnTo>
                  <a:pt x="3545174" y="0"/>
                </a:lnTo>
                <a:lnTo>
                  <a:pt x="3545174" y="3545173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65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75889" y="3288779"/>
            <a:ext cx="5678837" cy="6377305"/>
            <a:chOff x="0" y="0"/>
            <a:chExt cx="5761693" cy="64703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761693" cy="6470352"/>
            </a:xfrm>
            <a:custGeom>
              <a:avLst/>
              <a:gdLst/>
              <a:ahLst/>
              <a:cxnLst/>
              <a:rect l="l" t="t" r="r" b="b"/>
              <a:pathLst>
                <a:path w="5761693" h="6470352">
                  <a:moveTo>
                    <a:pt x="5456893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6165552"/>
                  </a:lnTo>
                  <a:cubicBezTo>
                    <a:pt x="0" y="6334462"/>
                    <a:pt x="135890" y="6470352"/>
                    <a:pt x="304800" y="6470352"/>
                  </a:cubicBezTo>
                  <a:lnTo>
                    <a:pt x="5456893" y="6470352"/>
                  </a:lnTo>
                  <a:cubicBezTo>
                    <a:pt x="5625803" y="6470352"/>
                    <a:pt x="5761693" y="6334462"/>
                    <a:pt x="5761693" y="6165552"/>
                  </a:cubicBezTo>
                  <a:lnTo>
                    <a:pt x="5761693" y="304800"/>
                  </a:lnTo>
                  <a:cubicBezTo>
                    <a:pt x="5761693" y="135890"/>
                    <a:pt x="5625803" y="0"/>
                    <a:pt x="5456893" y="0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637483" y="3726294"/>
            <a:ext cx="5242618" cy="5578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4000">
                <a:solidFill>
                  <a:srgbClr val="2A2E30"/>
                </a:solidFill>
                <a:latin typeface="Radley"/>
              </a:rPr>
              <a:t>Provide students with opportunity to synthesize academic and clinical experiences; participate in completion of DATA-BASED research project within group of 3-5 students with CSD faculty mentor.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681740" y="1171575"/>
            <a:ext cx="10924519" cy="1069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8000" spc="-160">
                <a:solidFill>
                  <a:srgbClr val="FFFFFF"/>
                </a:solidFill>
                <a:latin typeface="Arsenal"/>
              </a:rPr>
              <a:t>Masters’ Projects​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053918" y="2293302"/>
            <a:ext cx="10180164" cy="529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81"/>
              </a:lnSpc>
            </a:pPr>
            <a:r>
              <a:rPr lang="en-US" sz="3981">
                <a:solidFill>
                  <a:srgbClr val="FFFFFF"/>
                </a:solidFill>
                <a:latin typeface="Radley"/>
              </a:rPr>
              <a:t>Conducted During Second Year</a:t>
            </a:r>
          </a:p>
        </p:txBody>
      </p:sp>
      <p:sp>
        <p:nvSpPr>
          <p:cNvPr id="7" name="Freeform 7"/>
          <p:cNvSpPr/>
          <p:nvPr/>
        </p:nvSpPr>
        <p:spPr>
          <a:xfrm flipV="1">
            <a:off x="14516100" y="-1408839"/>
            <a:ext cx="3802488" cy="3650389"/>
          </a:xfrm>
          <a:custGeom>
            <a:avLst/>
            <a:gdLst/>
            <a:ahLst/>
            <a:cxnLst/>
            <a:rect l="l" t="t" r="r" b="b"/>
            <a:pathLst>
              <a:path w="3802488" h="3650389">
                <a:moveTo>
                  <a:pt x="0" y="3650389"/>
                </a:moveTo>
                <a:lnTo>
                  <a:pt x="3802488" y="3650389"/>
                </a:lnTo>
                <a:lnTo>
                  <a:pt x="3802488" y="0"/>
                </a:lnTo>
                <a:lnTo>
                  <a:pt x="0" y="0"/>
                </a:lnTo>
                <a:lnTo>
                  <a:pt x="0" y="365038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401288" y="-1240965"/>
            <a:ext cx="3315544" cy="2685590"/>
          </a:xfrm>
          <a:custGeom>
            <a:avLst/>
            <a:gdLst/>
            <a:ahLst/>
            <a:cxnLst/>
            <a:rect l="l" t="t" r="r" b="b"/>
            <a:pathLst>
              <a:path w="3315544" h="2685590">
                <a:moveTo>
                  <a:pt x="0" y="0"/>
                </a:moveTo>
                <a:lnTo>
                  <a:pt x="3315544" y="0"/>
                </a:lnTo>
                <a:lnTo>
                  <a:pt x="3315544" y="2685590"/>
                </a:lnTo>
                <a:lnTo>
                  <a:pt x="0" y="26855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6279183" y="3288779"/>
            <a:ext cx="5678837" cy="6377305"/>
            <a:chOff x="0" y="0"/>
            <a:chExt cx="5761693" cy="647035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761693" cy="6470352"/>
            </a:xfrm>
            <a:custGeom>
              <a:avLst/>
              <a:gdLst/>
              <a:ahLst/>
              <a:cxnLst/>
              <a:rect l="l" t="t" r="r" b="b"/>
              <a:pathLst>
                <a:path w="5761693" h="6470352">
                  <a:moveTo>
                    <a:pt x="5456893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6165552"/>
                  </a:lnTo>
                  <a:cubicBezTo>
                    <a:pt x="0" y="6334462"/>
                    <a:pt x="135890" y="6470352"/>
                    <a:pt x="304800" y="6470352"/>
                  </a:cubicBezTo>
                  <a:lnTo>
                    <a:pt x="5456893" y="6470352"/>
                  </a:lnTo>
                  <a:cubicBezTo>
                    <a:pt x="5625803" y="6470352"/>
                    <a:pt x="5761693" y="6334462"/>
                    <a:pt x="5761693" y="6165552"/>
                  </a:cubicBezTo>
                  <a:lnTo>
                    <a:pt x="5761693" y="304800"/>
                  </a:lnTo>
                  <a:cubicBezTo>
                    <a:pt x="5761693" y="135890"/>
                    <a:pt x="5625803" y="0"/>
                    <a:pt x="5456893" y="0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6497292" y="3726294"/>
            <a:ext cx="5242618" cy="2044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4000">
                <a:solidFill>
                  <a:srgbClr val="2A2E30"/>
                </a:solidFill>
                <a:latin typeface="Radley"/>
              </a:rPr>
              <a:t>Research project topics are based on expertise and interest of faculty mentors. 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2233274" y="3230836"/>
            <a:ext cx="5678837" cy="6377305"/>
            <a:chOff x="0" y="0"/>
            <a:chExt cx="5761693" cy="64703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5761693" cy="6470352"/>
            </a:xfrm>
            <a:custGeom>
              <a:avLst/>
              <a:gdLst/>
              <a:ahLst/>
              <a:cxnLst/>
              <a:rect l="l" t="t" r="r" b="b"/>
              <a:pathLst>
                <a:path w="5761693" h="6470352">
                  <a:moveTo>
                    <a:pt x="5456893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6165552"/>
                  </a:lnTo>
                  <a:cubicBezTo>
                    <a:pt x="0" y="6334462"/>
                    <a:pt x="135890" y="6470352"/>
                    <a:pt x="304800" y="6470352"/>
                  </a:cubicBezTo>
                  <a:lnTo>
                    <a:pt x="5456893" y="6470352"/>
                  </a:lnTo>
                  <a:cubicBezTo>
                    <a:pt x="5625803" y="6470352"/>
                    <a:pt x="5761693" y="6334462"/>
                    <a:pt x="5761693" y="6165552"/>
                  </a:cubicBezTo>
                  <a:lnTo>
                    <a:pt x="5761693" y="304800"/>
                  </a:lnTo>
                  <a:cubicBezTo>
                    <a:pt x="5761693" y="135890"/>
                    <a:pt x="5625803" y="0"/>
                    <a:pt x="5456893" y="0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6576355" y="6685395"/>
            <a:ext cx="5084492" cy="2540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Radley"/>
              </a:rPr>
              <a:t>Student selects a group to work with based on their interest in research project topics and availability.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481894" y="4687526"/>
            <a:ext cx="5268389" cy="3549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Radley"/>
              </a:rPr>
              <a:t>A particular group of students and their faculty mentor work on the project for 3 semesters from beginning to completion. ​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65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-1397937" y="1397937"/>
            <a:ext cx="10287000" cy="7491127"/>
            <a:chOff x="0" y="0"/>
            <a:chExt cx="6350000" cy="4624152"/>
          </a:xfrm>
        </p:grpSpPr>
        <p:sp>
          <p:nvSpPr>
            <p:cNvPr id="3" name="Freeform 3"/>
            <p:cNvSpPr/>
            <p:nvPr/>
          </p:nvSpPr>
          <p:spPr>
            <a:xfrm>
              <a:off x="0" y="82550"/>
              <a:ext cx="6350000" cy="4540332"/>
            </a:xfrm>
            <a:custGeom>
              <a:avLst/>
              <a:gdLst/>
              <a:ahLst/>
              <a:cxnLst/>
              <a:rect l="l" t="t" r="r" b="b"/>
              <a:pathLst>
                <a:path w="6350000" h="4540332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4540332"/>
                  </a:lnTo>
                  <a:lnTo>
                    <a:pt x="6350000" y="4540332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1A4459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7491127" y="373062"/>
            <a:ext cx="11045099" cy="102772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00"/>
              </a:lnSpc>
            </a:pPr>
            <a:r>
              <a:rPr lang="en-US" sz="4000">
                <a:solidFill>
                  <a:srgbClr val="FFFFFF"/>
                </a:solidFill>
                <a:latin typeface="Radley"/>
              </a:rPr>
              <a:t>​</a:t>
            </a:r>
          </a:p>
          <a:p>
            <a:pPr>
              <a:lnSpc>
                <a:spcPts val="4000"/>
              </a:lnSpc>
            </a:pPr>
            <a:r>
              <a:rPr lang="en-US" sz="4000">
                <a:solidFill>
                  <a:srgbClr val="FFFFFF"/>
                </a:solidFill>
                <a:latin typeface="Radley"/>
              </a:rPr>
              <a:t>I  Welcome/Introduction of Faculty/Students      ​</a:t>
            </a:r>
          </a:p>
          <a:p>
            <a:pPr>
              <a:lnSpc>
                <a:spcPts val="4000"/>
              </a:lnSpc>
            </a:pPr>
            <a:r>
              <a:rPr lang="en-US" sz="4000">
                <a:solidFill>
                  <a:srgbClr val="FFFFFF"/>
                </a:solidFill>
                <a:latin typeface="Radley"/>
              </a:rPr>
              <a:t>II     Classes Fall 2024                                 ​</a:t>
            </a:r>
          </a:p>
          <a:p>
            <a:pPr>
              <a:lnSpc>
                <a:spcPts val="4000"/>
              </a:lnSpc>
            </a:pPr>
            <a:r>
              <a:rPr lang="en-US" sz="4000">
                <a:solidFill>
                  <a:srgbClr val="FFFFFF"/>
                </a:solidFill>
                <a:latin typeface="Radley"/>
              </a:rPr>
              <a:t>III    Policies and Procedures (http://cnhs.fiu.edu/csd)       ​</a:t>
            </a:r>
          </a:p>
          <a:p>
            <a:pPr>
              <a:lnSpc>
                <a:spcPts val="4000"/>
              </a:lnSpc>
            </a:pPr>
            <a:r>
              <a:rPr lang="en-US" sz="4000">
                <a:solidFill>
                  <a:srgbClr val="FFFFFF"/>
                </a:solidFill>
                <a:latin typeface="Radley"/>
              </a:rPr>
              <a:t>IV    Plan of Study ​</a:t>
            </a:r>
          </a:p>
          <a:p>
            <a:pPr>
              <a:lnSpc>
                <a:spcPts val="4000"/>
              </a:lnSpc>
            </a:pPr>
            <a:r>
              <a:rPr lang="en-US" sz="4000">
                <a:solidFill>
                  <a:srgbClr val="FFFFFF"/>
                </a:solidFill>
                <a:latin typeface="Radley"/>
              </a:rPr>
              <a:t>V     General Program Information    ​</a:t>
            </a:r>
          </a:p>
          <a:p>
            <a:pPr>
              <a:lnSpc>
                <a:spcPts val="4000"/>
              </a:lnSpc>
            </a:pPr>
            <a:r>
              <a:rPr lang="en-US" sz="4000">
                <a:solidFill>
                  <a:srgbClr val="FFFFFF"/>
                </a:solidFill>
                <a:latin typeface="Radley"/>
              </a:rPr>
              <a:t>VI    Masters’ Projects and Theses                                                                                                            ​</a:t>
            </a:r>
          </a:p>
          <a:p>
            <a:pPr>
              <a:lnSpc>
                <a:spcPts val="4000"/>
              </a:lnSpc>
            </a:pPr>
            <a:r>
              <a:rPr lang="en-US" sz="4000">
                <a:solidFill>
                  <a:srgbClr val="FFFFFF"/>
                </a:solidFill>
                <a:latin typeface="Radley"/>
              </a:rPr>
              <a:t>APPROXIMATE 15 MIN BREAK ​</a:t>
            </a:r>
          </a:p>
          <a:p>
            <a:pPr>
              <a:lnSpc>
                <a:spcPts val="4000"/>
              </a:lnSpc>
            </a:pPr>
            <a:r>
              <a:rPr lang="en-US" sz="4000">
                <a:solidFill>
                  <a:srgbClr val="FFFFFF"/>
                </a:solidFill>
                <a:latin typeface="Radley"/>
              </a:rPr>
              <a:t>VII    CAA Accreditation Status ​</a:t>
            </a:r>
          </a:p>
          <a:p>
            <a:pPr>
              <a:lnSpc>
                <a:spcPts val="4000"/>
              </a:lnSpc>
            </a:pPr>
            <a:r>
              <a:rPr lang="en-US" sz="4000">
                <a:solidFill>
                  <a:srgbClr val="FFFFFF"/>
                </a:solidFill>
                <a:latin typeface="Radley"/>
              </a:rPr>
              <a:t>VIII  Counseling and Psychological Services ​</a:t>
            </a:r>
          </a:p>
          <a:p>
            <a:pPr>
              <a:lnSpc>
                <a:spcPts val="4000"/>
              </a:lnSpc>
            </a:pPr>
            <a:r>
              <a:rPr lang="en-US" sz="4000">
                <a:solidFill>
                  <a:srgbClr val="FFFFFF"/>
                </a:solidFill>
                <a:latin typeface="Radley"/>
              </a:rPr>
              <a:t>IX     Clinical Education ​</a:t>
            </a:r>
          </a:p>
          <a:p>
            <a:pPr>
              <a:lnSpc>
                <a:spcPts val="4000"/>
              </a:lnSpc>
            </a:pPr>
            <a:r>
              <a:rPr lang="en-US" sz="4000">
                <a:solidFill>
                  <a:srgbClr val="FFFFFF"/>
                </a:solidFill>
                <a:latin typeface="Radley"/>
              </a:rPr>
              <a:t>X       Record Keeping    ​</a:t>
            </a:r>
          </a:p>
          <a:p>
            <a:pPr>
              <a:lnSpc>
                <a:spcPts val="4000"/>
              </a:lnSpc>
            </a:pPr>
            <a:r>
              <a:rPr lang="en-US" sz="4000">
                <a:solidFill>
                  <a:srgbClr val="FFFFFF"/>
                </a:solidFill>
                <a:latin typeface="Radley"/>
              </a:rPr>
              <a:t>XI      Forms ​</a:t>
            </a:r>
          </a:p>
          <a:p>
            <a:pPr>
              <a:lnSpc>
                <a:spcPts val="4000"/>
              </a:lnSpc>
            </a:pPr>
            <a:r>
              <a:rPr lang="en-US" sz="4000">
                <a:solidFill>
                  <a:srgbClr val="FFFFFF"/>
                </a:solidFill>
                <a:latin typeface="Radley"/>
              </a:rPr>
              <a:t>XII    Advisors     ​</a:t>
            </a:r>
          </a:p>
          <a:p>
            <a:pPr>
              <a:lnSpc>
                <a:spcPts val="4000"/>
              </a:lnSpc>
            </a:pPr>
            <a:r>
              <a:rPr lang="en-US" sz="4000">
                <a:solidFill>
                  <a:srgbClr val="FFFFFF"/>
                </a:solidFill>
                <a:latin typeface="Radley"/>
              </a:rPr>
              <a:t>XIII  NSSHLA ​</a:t>
            </a:r>
          </a:p>
          <a:p>
            <a:pPr>
              <a:lnSpc>
                <a:spcPts val="4000"/>
              </a:lnSpc>
            </a:pPr>
            <a:r>
              <a:rPr lang="en-US" sz="4000">
                <a:solidFill>
                  <a:srgbClr val="FFFFFF"/>
                </a:solidFill>
                <a:latin typeface="Radley"/>
              </a:rPr>
              <a:t>XIV   Q &amp; A/Tour</a:t>
            </a:r>
          </a:p>
          <a:p>
            <a:pPr>
              <a:lnSpc>
                <a:spcPts val="4000"/>
              </a:lnSpc>
            </a:pPr>
            <a:endParaRPr lang="en-US" sz="4000">
              <a:solidFill>
                <a:srgbClr val="FFFFFF"/>
              </a:solidFill>
              <a:latin typeface="Radley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-3074871" y="-213449"/>
            <a:ext cx="3545173" cy="3545173"/>
          </a:xfrm>
          <a:custGeom>
            <a:avLst/>
            <a:gdLst/>
            <a:ahLst/>
            <a:cxnLst/>
            <a:rect l="l" t="t" r="r" b="b"/>
            <a:pathLst>
              <a:path w="3545173" h="3545173">
                <a:moveTo>
                  <a:pt x="0" y="0"/>
                </a:moveTo>
                <a:lnTo>
                  <a:pt x="3545174" y="0"/>
                </a:lnTo>
                <a:lnTo>
                  <a:pt x="3545174" y="3545173"/>
                </a:lnTo>
                <a:lnTo>
                  <a:pt x="0" y="35451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5400000">
            <a:off x="-3074871" y="3370913"/>
            <a:ext cx="3545173" cy="3545173"/>
          </a:xfrm>
          <a:custGeom>
            <a:avLst/>
            <a:gdLst/>
            <a:ahLst/>
            <a:cxnLst/>
            <a:rect l="l" t="t" r="r" b="b"/>
            <a:pathLst>
              <a:path w="3545173" h="3545173">
                <a:moveTo>
                  <a:pt x="0" y="0"/>
                </a:moveTo>
                <a:lnTo>
                  <a:pt x="3545174" y="0"/>
                </a:lnTo>
                <a:lnTo>
                  <a:pt x="3545174" y="3545174"/>
                </a:lnTo>
                <a:lnTo>
                  <a:pt x="0" y="35451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flipV="1">
            <a:off x="-3074871" y="6916087"/>
            <a:ext cx="3545173" cy="3545173"/>
          </a:xfrm>
          <a:custGeom>
            <a:avLst/>
            <a:gdLst/>
            <a:ahLst/>
            <a:cxnLst/>
            <a:rect l="l" t="t" r="r" b="b"/>
            <a:pathLst>
              <a:path w="3545173" h="3545173">
                <a:moveTo>
                  <a:pt x="0" y="3545173"/>
                </a:moveTo>
                <a:lnTo>
                  <a:pt x="3545174" y="3545173"/>
                </a:lnTo>
                <a:lnTo>
                  <a:pt x="3545174" y="0"/>
                </a:lnTo>
                <a:lnTo>
                  <a:pt x="0" y="0"/>
                </a:lnTo>
                <a:lnTo>
                  <a:pt x="0" y="354517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flipH="1">
            <a:off x="17822979" y="-213449"/>
            <a:ext cx="3545173" cy="3545173"/>
          </a:xfrm>
          <a:custGeom>
            <a:avLst/>
            <a:gdLst/>
            <a:ahLst/>
            <a:cxnLst/>
            <a:rect l="l" t="t" r="r" b="b"/>
            <a:pathLst>
              <a:path w="3545173" h="3545173">
                <a:moveTo>
                  <a:pt x="3545174" y="0"/>
                </a:moveTo>
                <a:lnTo>
                  <a:pt x="0" y="0"/>
                </a:lnTo>
                <a:lnTo>
                  <a:pt x="0" y="3545173"/>
                </a:lnTo>
                <a:lnTo>
                  <a:pt x="3545174" y="3545173"/>
                </a:lnTo>
                <a:lnTo>
                  <a:pt x="354517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5400000" flipH="1" flipV="1">
            <a:off x="17822979" y="3370913"/>
            <a:ext cx="3545173" cy="3545173"/>
          </a:xfrm>
          <a:custGeom>
            <a:avLst/>
            <a:gdLst/>
            <a:ahLst/>
            <a:cxnLst/>
            <a:rect l="l" t="t" r="r" b="b"/>
            <a:pathLst>
              <a:path w="3545173" h="3545173">
                <a:moveTo>
                  <a:pt x="3545174" y="3545174"/>
                </a:moveTo>
                <a:lnTo>
                  <a:pt x="0" y="3545174"/>
                </a:lnTo>
                <a:lnTo>
                  <a:pt x="0" y="0"/>
                </a:lnTo>
                <a:lnTo>
                  <a:pt x="3545174" y="0"/>
                </a:lnTo>
                <a:lnTo>
                  <a:pt x="3545174" y="3545174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flipH="1" flipV="1">
            <a:off x="17822979" y="6916087"/>
            <a:ext cx="3545173" cy="3545173"/>
          </a:xfrm>
          <a:custGeom>
            <a:avLst/>
            <a:gdLst/>
            <a:ahLst/>
            <a:cxnLst/>
            <a:rect l="l" t="t" r="r" b="b"/>
            <a:pathLst>
              <a:path w="3545173" h="3545173">
                <a:moveTo>
                  <a:pt x="3545174" y="3545173"/>
                </a:moveTo>
                <a:lnTo>
                  <a:pt x="0" y="3545173"/>
                </a:lnTo>
                <a:lnTo>
                  <a:pt x="0" y="0"/>
                </a:lnTo>
                <a:lnTo>
                  <a:pt x="3545174" y="0"/>
                </a:lnTo>
                <a:lnTo>
                  <a:pt x="3545174" y="3545173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686104" y="3370913"/>
            <a:ext cx="4108855" cy="5609358"/>
          </a:xfrm>
          <a:custGeom>
            <a:avLst/>
            <a:gdLst/>
            <a:ahLst/>
            <a:cxnLst/>
            <a:rect l="l" t="t" r="r" b="b"/>
            <a:pathLst>
              <a:path w="4108855" h="5609358">
                <a:moveTo>
                  <a:pt x="0" y="0"/>
                </a:moveTo>
                <a:lnTo>
                  <a:pt x="4108854" y="0"/>
                </a:lnTo>
                <a:lnTo>
                  <a:pt x="4108854" y="5609358"/>
                </a:lnTo>
                <a:lnTo>
                  <a:pt x="0" y="560935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028700" y="611082"/>
            <a:ext cx="5423662" cy="2048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00"/>
              </a:lnSpc>
            </a:pPr>
            <a:r>
              <a:rPr lang="en-US" sz="7900" spc="-158">
                <a:solidFill>
                  <a:srgbClr val="FFFFFF"/>
                </a:solidFill>
                <a:latin typeface="Arsenal"/>
              </a:rPr>
              <a:t>Orientation Agenda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65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81740" y="1171575"/>
            <a:ext cx="10924519" cy="1069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8000" spc="-160">
                <a:solidFill>
                  <a:srgbClr val="FFFFFF"/>
                </a:solidFill>
                <a:latin typeface="Arsenal"/>
              </a:rPr>
              <a:t>Masters’ Thesis</a:t>
            </a:r>
          </a:p>
        </p:txBody>
      </p:sp>
      <p:sp>
        <p:nvSpPr>
          <p:cNvPr id="3" name="Freeform 3"/>
          <p:cNvSpPr/>
          <p:nvPr/>
        </p:nvSpPr>
        <p:spPr>
          <a:xfrm flipV="1">
            <a:off x="14516100" y="-1408839"/>
            <a:ext cx="3802488" cy="3650389"/>
          </a:xfrm>
          <a:custGeom>
            <a:avLst/>
            <a:gdLst/>
            <a:ahLst/>
            <a:cxnLst/>
            <a:rect l="l" t="t" r="r" b="b"/>
            <a:pathLst>
              <a:path w="3802488" h="3650389">
                <a:moveTo>
                  <a:pt x="0" y="3650389"/>
                </a:moveTo>
                <a:lnTo>
                  <a:pt x="3802488" y="3650389"/>
                </a:lnTo>
                <a:lnTo>
                  <a:pt x="3802488" y="0"/>
                </a:lnTo>
                <a:lnTo>
                  <a:pt x="0" y="0"/>
                </a:lnTo>
                <a:lnTo>
                  <a:pt x="0" y="365038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401288" y="-1240965"/>
            <a:ext cx="3315544" cy="2685590"/>
          </a:xfrm>
          <a:custGeom>
            <a:avLst/>
            <a:gdLst/>
            <a:ahLst/>
            <a:cxnLst/>
            <a:rect l="l" t="t" r="r" b="b"/>
            <a:pathLst>
              <a:path w="3315544" h="2685590">
                <a:moveTo>
                  <a:pt x="0" y="0"/>
                </a:moveTo>
                <a:lnTo>
                  <a:pt x="3315544" y="0"/>
                </a:lnTo>
                <a:lnTo>
                  <a:pt x="3315544" y="2685590"/>
                </a:lnTo>
                <a:lnTo>
                  <a:pt x="0" y="26855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4053918" y="2255996"/>
            <a:ext cx="10180164" cy="529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81"/>
              </a:lnSpc>
            </a:pPr>
            <a:r>
              <a:rPr lang="en-US" sz="3981">
                <a:solidFill>
                  <a:srgbClr val="FFFFFF"/>
                </a:solidFill>
                <a:latin typeface="Radley"/>
              </a:rPr>
              <a:t>Conducted During Second Year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375889" y="3288779"/>
            <a:ext cx="5678837" cy="6377305"/>
            <a:chOff x="0" y="0"/>
            <a:chExt cx="5761693" cy="647035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761693" cy="6470352"/>
            </a:xfrm>
            <a:custGeom>
              <a:avLst/>
              <a:gdLst/>
              <a:ahLst/>
              <a:cxnLst/>
              <a:rect l="l" t="t" r="r" b="b"/>
              <a:pathLst>
                <a:path w="5761693" h="6470352">
                  <a:moveTo>
                    <a:pt x="5456893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6165552"/>
                  </a:lnTo>
                  <a:cubicBezTo>
                    <a:pt x="0" y="6334462"/>
                    <a:pt x="135890" y="6470352"/>
                    <a:pt x="304800" y="6470352"/>
                  </a:cubicBezTo>
                  <a:lnTo>
                    <a:pt x="5456893" y="6470352"/>
                  </a:lnTo>
                  <a:cubicBezTo>
                    <a:pt x="5625803" y="6470352"/>
                    <a:pt x="5761693" y="6334462"/>
                    <a:pt x="5761693" y="6165552"/>
                  </a:cubicBezTo>
                  <a:lnTo>
                    <a:pt x="5761693" y="304800"/>
                  </a:lnTo>
                  <a:cubicBezTo>
                    <a:pt x="5761693" y="135890"/>
                    <a:pt x="5625803" y="0"/>
                    <a:pt x="5456893" y="0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593999" y="4173176"/>
            <a:ext cx="5242618" cy="4568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4000">
                <a:solidFill>
                  <a:srgbClr val="2A2E30"/>
                </a:solidFill>
                <a:latin typeface="Radley"/>
              </a:rPr>
              <a:t>Extensive writing-intensive research project in which the individual student conducts a significant experiment in the CSD field. It takes a full year to complete a thesis.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6279183" y="3288779"/>
            <a:ext cx="5678837" cy="6377305"/>
            <a:chOff x="0" y="0"/>
            <a:chExt cx="5761693" cy="647035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761693" cy="6470352"/>
            </a:xfrm>
            <a:custGeom>
              <a:avLst/>
              <a:gdLst/>
              <a:ahLst/>
              <a:cxnLst/>
              <a:rect l="l" t="t" r="r" b="b"/>
              <a:pathLst>
                <a:path w="5761693" h="6470352">
                  <a:moveTo>
                    <a:pt x="5456893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6165552"/>
                  </a:lnTo>
                  <a:cubicBezTo>
                    <a:pt x="0" y="6334462"/>
                    <a:pt x="135890" y="6470352"/>
                    <a:pt x="304800" y="6470352"/>
                  </a:cubicBezTo>
                  <a:lnTo>
                    <a:pt x="5456893" y="6470352"/>
                  </a:lnTo>
                  <a:cubicBezTo>
                    <a:pt x="5625803" y="6470352"/>
                    <a:pt x="5761693" y="6334462"/>
                    <a:pt x="5761693" y="6165552"/>
                  </a:cubicBezTo>
                  <a:lnTo>
                    <a:pt x="5761693" y="304800"/>
                  </a:lnTo>
                  <a:cubicBezTo>
                    <a:pt x="5761693" y="135890"/>
                    <a:pt x="5625803" y="0"/>
                    <a:pt x="5456893" y="0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6497292" y="5182826"/>
            <a:ext cx="5242618" cy="2549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4000">
                <a:solidFill>
                  <a:srgbClr val="2A2E30"/>
                </a:solidFill>
                <a:latin typeface="Radley"/>
              </a:rPr>
              <a:t>The student reads everything available that relates directly and indirectly to their field of study. 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2233274" y="3230836"/>
            <a:ext cx="5678837" cy="6377305"/>
            <a:chOff x="0" y="0"/>
            <a:chExt cx="5761693" cy="64703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5761693" cy="6470352"/>
            </a:xfrm>
            <a:custGeom>
              <a:avLst/>
              <a:gdLst/>
              <a:ahLst/>
              <a:cxnLst/>
              <a:rect l="l" t="t" r="r" b="b"/>
              <a:pathLst>
                <a:path w="5761693" h="6470352">
                  <a:moveTo>
                    <a:pt x="5456893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6165552"/>
                  </a:lnTo>
                  <a:cubicBezTo>
                    <a:pt x="0" y="6334462"/>
                    <a:pt x="135890" y="6470352"/>
                    <a:pt x="304800" y="6470352"/>
                  </a:cubicBezTo>
                  <a:lnTo>
                    <a:pt x="5456893" y="6470352"/>
                  </a:lnTo>
                  <a:cubicBezTo>
                    <a:pt x="5625803" y="6470352"/>
                    <a:pt x="5761693" y="6334462"/>
                    <a:pt x="5761693" y="6165552"/>
                  </a:cubicBezTo>
                  <a:lnTo>
                    <a:pt x="5761693" y="304800"/>
                  </a:lnTo>
                  <a:cubicBezTo>
                    <a:pt x="5761693" y="135890"/>
                    <a:pt x="5625803" y="0"/>
                    <a:pt x="5456893" y="0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2481894" y="4687526"/>
            <a:ext cx="5268389" cy="4054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Radley"/>
              </a:rPr>
              <a:t>Then, the student progresses to primary research, involve conducting one's own experiment(s) and defending their findings in an oral forum.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60145" y="1543050"/>
            <a:ext cx="11567711" cy="7200900"/>
          </a:xfrm>
          <a:custGeom>
            <a:avLst/>
            <a:gdLst/>
            <a:ahLst/>
            <a:cxnLst/>
            <a:rect l="l" t="t" r="r" b="b"/>
            <a:pathLst>
              <a:path w="11567711" h="7200900">
                <a:moveTo>
                  <a:pt x="0" y="0"/>
                </a:moveTo>
                <a:lnTo>
                  <a:pt x="11567710" y="0"/>
                </a:lnTo>
                <a:lnTo>
                  <a:pt x="11567710" y="7200900"/>
                </a:lnTo>
                <a:lnTo>
                  <a:pt x="0" y="7200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65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-1547162" y="715312"/>
            <a:ext cx="10287000" cy="8856377"/>
            <a:chOff x="0" y="0"/>
            <a:chExt cx="6350000" cy="5466899"/>
          </a:xfrm>
        </p:grpSpPr>
        <p:sp>
          <p:nvSpPr>
            <p:cNvPr id="3" name="Freeform 3"/>
            <p:cNvSpPr/>
            <p:nvPr/>
          </p:nvSpPr>
          <p:spPr>
            <a:xfrm>
              <a:off x="0" y="82550"/>
              <a:ext cx="6350000" cy="5383079"/>
            </a:xfrm>
            <a:custGeom>
              <a:avLst/>
              <a:gdLst/>
              <a:ahLst/>
              <a:cxnLst/>
              <a:rect l="l" t="t" r="r" b="b"/>
              <a:pathLst>
                <a:path w="6350000" h="5383079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5383079"/>
                  </a:lnTo>
                  <a:lnTo>
                    <a:pt x="6350000" y="5383079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514684" y="1882140"/>
            <a:ext cx="7192677" cy="2048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00"/>
              </a:lnSpc>
            </a:pPr>
            <a:r>
              <a:rPr lang="en-US" sz="7900" spc="-158">
                <a:solidFill>
                  <a:srgbClr val="2A2E30"/>
                </a:solidFill>
                <a:latin typeface="Arsenal"/>
              </a:rPr>
              <a:t>CAA Accreditation Status​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707361" y="-204755"/>
            <a:ext cx="8808052" cy="10486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00"/>
              </a:lnSpc>
            </a:pPr>
            <a:endParaRPr/>
          </a:p>
          <a:p>
            <a:pPr marL="1036320" lvl="1" indent="-518160">
              <a:lnSpc>
                <a:spcPts val="4800"/>
              </a:lnSpc>
              <a:buFont typeface="Arial"/>
              <a:buChar char="•"/>
            </a:pPr>
            <a:r>
              <a:rPr lang="en-US" sz="4800">
                <a:solidFill>
                  <a:srgbClr val="FFFFFF"/>
                </a:solidFill>
                <a:latin typeface="Radley"/>
              </a:rPr>
              <a:t>Accrediting body for SLP and </a:t>
            </a:r>
            <a:r>
              <a:rPr lang="en-US" sz="4800" err="1">
                <a:solidFill>
                  <a:srgbClr val="FFFFFF"/>
                </a:solidFill>
                <a:latin typeface="Radley"/>
              </a:rPr>
              <a:t>AuD</a:t>
            </a:r>
            <a:r>
              <a:rPr lang="en-US" sz="4800">
                <a:solidFill>
                  <a:srgbClr val="FFFFFF"/>
                </a:solidFill>
                <a:latin typeface="Radley"/>
              </a:rPr>
              <a:t> clinical graduate programs throughout USA​</a:t>
            </a:r>
          </a:p>
          <a:p>
            <a:pPr>
              <a:lnSpc>
                <a:spcPts val="4800"/>
              </a:lnSpc>
            </a:pPr>
            <a:endParaRPr lang="en-US" sz="4800">
              <a:solidFill>
                <a:srgbClr val="FFFFFF"/>
              </a:solidFill>
              <a:latin typeface="Radley"/>
            </a:endParaRPr>
          </a:p>
          <a:p>
            <a:pPr marL="1036320" lvl="1" indent="-518160">
              <a:lnSpc>
                <a:spcPts val="4800"/>
              </a:lnSpc>
              <a:buFont typeface="Arial"/>
              <a:buChar char="•"/>
            </a:pPr>
            <a:r>
              <a:rPr lang="en-US" sz="4800">
                <a:solidFill>
                  <a:srgbClr val="FFFFFF"/>
                </a:solidFill>
                <a:latin typeface="Radley"/>
              </a:rPr>
              <a:t>FIU Masters’ SLP is an accredited program, currently accredited through 11/30/2024​</a:t>
            </a:r>
          </a:p>
          <a:p>
            <a:pPr>
              <a:lnSpc>
                <a:spcPts val="4800"/>
              </a:lnSpc>
            </a:pPr>
            <a:endParaRPr lang="en-US" sz="4800">
              <a:solidFill>
                <a:srgbClr val="FFFFFF"/>
              </a:solidFill>
              <a:latin typeface="Radley"/>
            </a:endParaRPr>
          </a:p>
          <a:p>
            <a:pPr marL="1036320" lvl="1" indent="-518160">
              <a:lnSpc>
                <a:spcPts val="4800"/>
              </a:lnSpc>
              <a:buFont typeface="Arial"/>
              <a:buChar char="•"/>
            </a:pPr>
            <a:r>
              <a:rPr lang="en-US" sz="4800" b="1" u="sng">
                <a:solidFill>
                  <a:srgbClr val="FFFFFF"/>
                </a:solidFill>
                <a:latin typeface="Radley"/>
              </a:rPr>
              <a:t>SO</a:t>
            </a:r>
            <a:r>
              <a:rPr lang="en-US" sz="4800">
                <a:solidFill>
                  <a:srgbClr val="FFFFFF"/>
                </a:solidFill>
                <a:latin typeface="Radley"/>
              </a:rPr>
              <a:t>: </a:t>
            </a:r>
            <a:r>
              <a:rPr lang="en-US" sz="4800" u="sng">
                <a:solidFill>
                  <a:srgbClr val="FFFFFF"/>
                </a:solidFill>
                <a:latin typeface="Radley"/>
              </a:rPr>
              <a:t>CSD is currently going through the re-accreditation process</a:t>
            </a:r>
            <a:r>
              <a:rPr lang="en-US" sz="4800">
                <a:solidFill>
                  <a:srgbClr val="FFFFFF"/>
                </a:solidFill>
                <a:latin typeface="Radley"/>
              </a:rPr>
              <a:t>. We have submitted our documentation and the actual on-campus site visit is scheduled for Monday and Tuesday, September 23-24.</a:t>
            </a:r>
          </a:p>
        </p:txBody>
      </p:sp>
      <p:sp>
        <p:nvSpPr>
          <p:cNvPr id="6" name="Freeform 6"/>
          <p:cNvSpPr/>
          <p:nvPr/>
        </p:nvSpPr>
        <p:spPr>
          <a:xfrm flipH="1">
            <a:off x="16515413" y="-193855"/>
            <a:ext cx="3545173" cy="3545173"/>
          </a:xfrm>
          <a:custGeom>
            <a:avLst/>
            <a:gdLst/>
            <a:ahLst/>
            <a:cxnLst/>
            <a:rect l="l" t="t" r="r" b="b"/>
            <a:pathLst>
              <a:path w="3545173" h="3545173">
                <a:moveTo>
                  <a:pt x="3545174" y="0"/>
                </a:moveTo>
                <a:lnTo>
                  <a:pt x="0" y="0"/>
                </a:lnTo>
                <a:lnTo>
                  <a:pt x="0" y="3545174"/>
                </a:lnTo>
                <a:lnTo>
                  <a:pt x="3545174" y="3545174"/>
                </a:lnTo>
                <a:lnTo>
                  <a:pt x="354517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5400000" flipH="1" flipV="1">
            <a:off x="16515413" y="3390508"/>
            <a:ext cx="3545173" cy="3545173"/>
          </a:xfrm>
          <a:custGeom>
            <a:avLst/>
            <a:gdLst/>
            <a:ahLst/>
            <a:cxnLst/>
            <a:rect l="l" t="t" r="r" b="b"/>
            <a:pathLst>
              <a:path w="3545173" h="3545173">
                <a:moveTo>
                  <a:pt x="3545174" y="3545173"/>
                </a:moveTo>
                <a:lnTo>
                  <a:pt x="0" y="3545173"/>
                </a:lnTo>
                <a:lnTo>
                  <a:pt x="0" y="0"/>
                </a:lnTo>
                <a:lnTo>
                  <a:pt x="3545174" y="0"/>
                </a:lnTo>
                <a:lnTo>
                  <a:pt x="3545174" y="3545173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flipH="1" flipV="1">
            <a:off x="16515413" y="6935681"/>
            <a:ext cx="3545173" cy="3545173"/>
          </a:xfrm>
          <a:custGeom>
            <a:avLst/>
            <a:gdLst/>
            <a:ahLst/>
            <a:cxnLst/>
            <a:rect l="l" t="t" r="r" b="b"/>
            <a:pathLst>
              <a:path w="3545173" h="3545173">
                <a:moveTo>
                  <a:pt x="3545174" y="3545174"/>
                </a:moveTo>
                <a:lnTo>
                  <a:pt x="0" y="3545174"/>
                </a:lnTo>
                <a:lnTo>
                  <a:pt x="0" y="0"/>
                </a:lnTo>
                <a:lnTo>
                  <a:pt x="3545174" y="0"/>
                </a:lnTo>
                <a:lnTo>
                  <a:pt x="3545174" y="3545174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514684" y="4404873"/>
            <a:ext cx="6678661" cy="4303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  <a:spcBef>
                <a:spcPct val="0"/>
              </a:spcBef>
            </a:pPr>
            <a:r>
              <a:rPr lang="en-US" sz="4800">
                <a:solidFill>
                  <a:srgbClr val="000000"/>
                </a:solidFill>
                <a:latin typeface="Radley"/>
              </a:rPr>
              <a:t>Council on Academic Accreditation for Audiology and Speech-Language Pathology (CAA) of the American Speech-Language-Hearing Association​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65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-1547162" y="715312"/>
            <a:ext cx="10287000" cy="8856377"/>
            <a:chOff x="0" y="0"/>
            <a:chExt cx="6350000" cy="5466899"/>
          </a:xfrm>
        </p:grpSpPr>
        <p:sp>
          <p:nvSpPr>
            <p:cNvPr id="3" name="Freeform 3"/>
            <p:cNvSpPr/>
            <p:nvPr/>
          </p:nvSpPr>
          <p:spPr>
            <a:xfrm>
              <a:off x="0" y="82550"/>
              <a:ext cx="6350000" cy="5383079"/>
            </a:xfrm>
            <a:custGeom>
              <a:avLst/>
              <a:gdLst/>
              <a:ahLst/>
              <a:cxnLst/>
              <a:rect l="l" t="t" r="r" b="b"/>
              <a:pathLst>
                <a:path w="6350000" h="5383079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5383079"/>
                  </a:lnTo>
                  <a:lnTo>
                    <a:pt x="6350000" y="5383079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7707361" y="1805940"/>
            <a:ext cx="8808052" cy="8102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604" marR="0" lvl="1" indent="-431802" algn="just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dley"/>
                <a:ea typeface="Radley"/>
                <a:cs typeface="Radley"/>
                <a:sym typeface="Radley"/>
              </a:rPr>
              <a:t>Look professional!</a:t>
            </a:r>
          </a:p>
          <a:p>
            <a:pPr marL="0" marR="0" lvl="0" indent="0" algn="just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dley"/>
                <a:ea typeface="Radley"/>
                <a:cs typeface="Radley"/>
                <a:sym typeface="Radley"/>
              </a:rPr>
              <a:t>​</a:t>
            </a:r>
          </a:p>
          <a:p>
            <a:pPr marL="863604" marR="0" lvl="1" indent="-431802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dley"/>
                <a:ea typeface="Radley"/>
                <a:cs typeface="Radley"/>
                <a:sym typeface="Radley"/>
              </a:rPr>
              <a:t>A group meeting of your cohort will be scheduled with the site visitors sometime during those two days, Be prepared to attend.</a:t>
            </a:r>
          </a:p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dley"/>
                <a:ea typeface="Radley"/>
                <a:cs typeface="Radley"/>
                <a:sym typeface="Radley"/>
              </a:rPr>
              <a:t>​</a:t>
            </a:r>
          </a:p>
          <a:p>
            <a:pPr marL="863604" marR="0" lvl="1" indent="-431802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dley"/>
                <a:ea typeface="Radley"/>
                <a:cs typeface="Radley"/>
                <a:sym typeface="Radley"/>
              </a:rPr>
              <a:t>Be prepared to answer site visitor questions:​</a:t>
            </a:r>
          </a:p>
          <a:p>
            <a:pPr marL="1727209" marR="0" lvl="2" indent="-575736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⚬"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dley"/>
                <a:ea typeface="Radley"/>
                <a:cs typeface="Radley"/>
                <a:sym typeface="Radley"/>
              </a:rPr>
              <a:t>They may ask you if you know what CAA is​</a:t>
            </a:r>
          </a:p>
          <a:p>
            <a:pPr marL="1727209" marR="0" lvl="2" indent="-575736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⚬"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dley"/>
                <a:ea typeface="Radley"/>
                <a:cs typeface="Radley"/>
                <a:sym typeface="Radley"/>
              </a:rPr>
              <a:t>They may ask if you know what to do if you have a accreditation complaint about the program: you would report it directly to CAA. </a:t>
            </a:r>
          </a:p>
        </p:txBody>
      </p:sp>
      <p:sp>
        <p:nvSpPr>
          <p:cNvPr id="5" name="Freeform 5"/>
          <p:cNvSpPr/>
          <p:nvPr/>
        </p:nvSpPr>
        <p:spPr>
          <a:xfrm flipH="1">
            <a:off x="16515413" y="-193855"/>
            <a:ext cx="3545173" cy="3545173"/>
          </a:xfrm>
          <a:custGeom>
            <a:avLst/>
            <a:gdLst/>
            <a:ahLst/>
            <a:cxnLst/>
            <a:rect l="l" t="t" r="r" b="b"/>
            <a:pathLst>
              <a:path w="3545173" h="3545173">
                <a:moveTo>
                  <a:pt x="3545174" y="0"/>
                </a:moveTo>
                <a:lnTo>
                  <a:pt x="0" y="0"/>
                </a:lnTo>
                <a:lnTo>
                  <a:pt x="0" y="3545174"/>
                </a:lnTo>
                <a:lnTo>
                  <a:pt x="3545174" y="3545174"/>
                </a:lnTo>
                <a:lnTo>
                  <a:pt x="354517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 rot="5400000" flipH="1" flipV="1">
            <a:off x="16515413" y="3390508"/>
            <a:ext cx="3545173" cy="3545173"/>
          </a:xfrm>
          <a:custGeom>
            <a:avLst/>
            <a:gdLst/>
            <a:ahLst/>
            <a:cxnLst/>
            <a:rect l="l" t="t" r="r" b="b"/>
            <a:pathLst>
              <a:path w="3545173" h="3545173">
                <a:moveTo>
                  <a:pt x="3545174" y="3545173"/>
                </a:moveTo>
                <a:lnTo>
                  <a:pt x="0" y="3545173"/>
                </a:lnTo>
                <a:lnTo>
                  <a:pt x="0" y="0"/>
                </a:lnTo>
                <a:lnTo>
                  <a:pt x="3545174" y="0"/>
                </a:lnTo>
                <a:lnTo>
                  <a:pt x="3545174" y="3545173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flipH="1" flipV="1">
            <a:off x="16515413" y="6935681"/>
            <a:ext cx="3545173" cy="3545173"/>
          </a:xfrm>
          <a:custGeom>
            <a:avLst/>
            <a:gdLst/>
            <a:ahLst/>
            <a:cxnLst/>
            <a:rect l="l" t="t" r="r" b="b"/>
            <a:pathLst>
              <a:path w="3545173" h="3545173">
                <a:moveTo>
                  <a:pt x="3545174" y="3545174"/>
                </a:moveTo>
                <a:lnTo>
                  <a:pt x="0" y="3545174"/>
                </a:lnTo>
                <a:lnTo>
                  <a:pt x="0" y="0"/>
                </a:lnTo>
                <a:lnTo>
                  <a:pt x="3545174" y="0"/>
                </a:lnTo>
                <a:lnTo>
                  <a:pt x="3545174" y="3545174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 rot="3105989">
            <a:off x="6665010" y="7347916"/>
            <a:ext cx="2084703" cy="2151951"/>
          </a:xfrm>
          <a:custGeom>
            <a:avLst/>
            <a:gdLst/>
            <a:ahLst/>
            <a:cxnLst/>
            <a:rect l="l" t="t" r="r" b="b"/>
            <a:pathLst>
              <a:path w="2084703" h="2151951">
                <a:moveTo>
                  <a:pt x="0" y="0"/>
                </a:moveTo>
                <a:lnTo>
                  <a:pt x="2084703" y="0"/>
                </a:lnTo>
                <a:lnTo>
                  <a:pt x="2084703" y="2151951"/>
                </a:lnTo>
                <a:lnTo>
                  <a:pt x="0" y="21519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14684" y="1882140"/>
            <a:ext cx="7192677" cy="3048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900" b="0" i="0" u="none" strike="noStrike" kern="1200" cap="none" spc="-158" normalizeH="0" baseline="0" noProof="0">
                <a:ln>
                  <a:noFill/>
                </a:ln>
                <a:solidFill>
                  <a:srgbClr val="2A2E30"/>
                </a:solidFill>
                <a:effectLst/>
                <a:uLnTx/>
                <a:uFillTx/>
                <a:latin typeface="Arsenal"/>
                <a:ea typeface="Arsenal"/>
                <a:cs typeface="Arsenal"/>
                <a:sym typeface="Arsenal"/>
              </a:rPr>
              <a:t>What is expected of ME during the site visit?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15783" y="6780711"/>
            <a:ext cx="5990480" cy="19275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516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16" b="0" i="0" u="none" strike="noStrike" kern="1200" cap="none" spc="-5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senal"/>
                <a:ea typeface="Arsenal"/>
                <a:cs typeface="Arsenal"/>
                <a:sym typeface="Arsenal"/>
              </a:rPr>
              <a:t>Council on Academic Accreditation in Audiology and Speech-Language Pathology American Speech-Language-Hearing Association​</a:t>
            </a:r>
          </a:p>
          <a:p>
            <a:pPr marL="0" marR="0" lvl="0" indent="0" algn="ctr" defTabSz="914400" rtl="0" eaLnBrk="1" fontAlgn="auto" latinLnBrk="0" hangingPunct="1">
              <a:lnSpc>
                <a:spcPts val="2516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16" b="0" i="0" u="none" strike="noStrike" kern="1200" cap="none" spc="-5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senal"/>
                <a:ea typeface="Arsenal"/>
                <a:cs typeface="Arsenal"/>
                <a:sym typeface="Arsenal"/>
              </a:rPr>
              <a:t> 2200 Research Boulevard, #310​</a:t>
            </a:r>
          </a:p>
          <a:p>
            <a:pPr marL="0" marR="0" lvl="0" indent="0" algn="ctr" defTabSz="914400" rtl="0" eaLnBrk="1" fontAlgn="auto" latinLnBrk="0" hangingPunct="1">
              <a:lnSpc>
                <a:spcPts val="2516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16" b="0" i="0" u="none" strike="noStrike" kern="1200" cap="none" spc="-5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senal"/>
                <a:ea typeface="Arsenal"/>
                <a:cs typeface="Arsenal"/>
                <a:sym typeface="Arsenal"/>
              </a:rPr>
              <a:t> Rockville, Maryland 20850​</a:t>
            </a:r>
          </a:p>
          <a:p>
            <a:pPr marL="0" marR="0" lvl="0" indent="0" algn="ctr" defTabSz="914400" rtl="0" eaLnBrk="1" fontAlgn="auto" latinLnBrk="0" hangingPunct="1">
              <a:lnSpc>
                <a:spcPts val="2516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16" b="0" i="0" u="none" strike="noStrike" kern="1200" cap="none" spc="-5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senal"/>
                <a:ea typeface="Arsenal"/>
                <a:cs typeface="Arsenal"/>
                <a:sym typeface="Arsenal"/>
              </a:rPr>
              <a:t> 800-498-2071 or 301-296-5700.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65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-1597869" y="715312"/>
            <a:ext cx="10287000" cy="8856377"/>
            <a:chOff x="0" y="0"/>
            <a:chExt cx="6350000" cy="5466899"/>
          </a:xfrm>
        </p:grpSpPr>
        <p:sp>
          <p:nvSpPr>
            <p:cNvPr id="3" name="Freeform 3"/>
            <p:cNvSpPr/>
            <p:nvPr/>
          </p:nvSpPr>
          <p:spPr>
            <a:xfrm>
              <a:off x="0" y="82550"/>
              <a:ext cx="6350000" cy="5383079"/>
            </a:xfrm>
            <a:custGeom>
              <a:avLst/>
              <a:gdLst/>
              <a:ahLst/>
              <a:cxnLst/>
              <a:rect l="l" t="t" r="r" b="b"/>
              <a:pathLst>
                <a:path w="6350000" h="5383079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5383079"/>
                  </a:lnTo>
                  <a:lnTo>
                    <a:pt x="6350000" y="5383079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573081" y="2889466"/>
            <a:ext cx="6400738" cy="3048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00"/>
              </a:lnSpc>
            </a:pPr>
            <a:r>
              <a:rPr lang="en-US" sz="7900" spc="-158">
                <a:solidFill>
                  <a:srgbClr val="2A2E30"/>
                </a:solidFill>
                <a:latin typeface="Arsenal"/>
              </a:rPr>
              <a:t>Counseling &amp; Psychological Services​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273807" y="1510665"/>
            <a:ext cx="7810909" cy="7351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36320" lvl="1" indent="-518160">
              <a:lnSpc>
                <a:spcPts val="4800"/>
              </a:lnSpc>
              <a:buFont typeface="Arial"/>
              <a:buChar char="•"/>
            </a:pPr>
            <a:r>
              <a:rPr lang="en-US" sz="4800">
                <a:solidFill>
                  <a:srgbClr val="FFFFFF"/>
                </a:solidFill>
                <a:latin typeface="Radley"/>
              </a:rPr>
              <a:t>Student Health Center (SHC) 270​</a:t>
            </a:r>
          </a:p>
          <a:p>
            <a:pPr>
              <a:lnSpc>
                <a:spcPts val="4800"/>
              </a:lnSpc>
            </a:pPr>
            <a:endParaRPr lang="en-US" sz="4800">
              <a:solidFill>
                <a:srgbClr val="FFFFFF"/>
              </a:solidFill>
              <a:latin typeface="Radley"/>
            </a:endParaRPr>
          </a:p>
          <a:p>
            <a:pPr marL="1036320" lvl="1" indent="-518160">
              <a:lnSpc>
                <a:spcPts val="4800"/>
              </a:lnSpc>
              <a:buFont typeface="Arial"/>
              <a:buChar char="•"/>
            </a:pPr>
            <a:r>
              <a:rPr lang="en-US" sz="4800">
                <a:solidFill>
                  <a:srgbClr val="FFFFFF"/>
                </a:solidFill>
                <a:latin typeface="Radley"/>
              </a:rPr>
              <a:t>305-348-2277(CAPS)​</a:t>
            </a:r>
          </a:p>
          <a:p>
            <a:pPr>
              <a:lnSpc>
                <a:spcPts val="4800"/>
              </a:lnSpc>
            </a:pPr>
            <a:endParaRPr lang="en-US" sz="4800">
              <a:solidFill>
                <a:srgbClr val="FFFFFF"/>
              </a:solidFill>
              <a:latin typeface="Radley"/>
            </a:endParaRPr>
          </a:p>
          <a:p>
            <a:pPr marL="1036320" lvl="1" indent="-518160">
              <a:lnSpc>
                <a:spcPts val="4800"/>
              </a:lnSpc>
              <a:buFont typeface="Arial"/>
              <a:buChar char="•"/>
            </a:pPr>
            <a:r>
              <a:rPr lang="en-US" sz="4800" u="sng">
                <a:solidFill>
                  <a:srgbClr val="FFFFFF"/>
                </a:solidFill>
                <a:latin typeface="Radley"/>
                <a:hlinkClick r:id="rId2" tooltip="http://www.caps.fiu.edu/"/>
              </a:rPr>
              <a:t>http://www.caps.fiu.edu</a:t>
            </a:r>
          </a:p>
          <a:p>
            <a:pPr>
              <a:lnSpc>
                <a:spcPts val="4800"/>
              </a:lnSpc>
            </a:pPr>
            <a:r>
              <a:rPr lang="en-US" sz="4800">
                <a:solidFill>
                  <a:srgbClr val="FFFFFF"/>
                </a:solidFill>
                <a:latin typeface="Radley"/>
              </a:rPr>
              <a:t>​</a:t>
            </a:r>
          </a:p>
          <a:p>
            <a:pPr marL="1036320" lvl="1" indent="-518160">
              <a:lnSpc>
                <a:spcPts val="4800"/>
              </a:lnSpc>
              <a:buFont typeface="Arial"/>
              <a:buChar char="•"/>
            </a:pPr>
            <a:r>
              <a:rPr lang="en-US" sz="4800">
                <a:solidFill>
                  <a:srgbClr val="FFFFFF"/>
                </a:solidFill>
                <a:latin typeface="Radley"/>
              </a:rPr>
              <a:t>Disability Services </a:t>
            </a:r>
          </a:p>
          <a:p>
            <a:pPr>
              <a:lnSpc>
                <a:spcPts val="4800"/>
              </a:lnSpc>
            </a:pPr>
            <a:r>
              <a:rPr lang="en-US" sz="4800">
                <a:solidFill>
                  <a:srgbClr val="FFFFFF"/>
                </a:solidFill>
                <a:latin typeface="Radley"/>
              </a:rPr>
              <a:t>​</a:t>
            </a:r>
          </a:p>
          <a:p>
            <a:pPr marL="1036320" lvl="1" indent="-518160">
              <a:lnSpc>
                <a:spcPts val="4800"/>
              </a:lnSpc>
              <a:buFont typeface="Arial"/>
              <a:buChar char="•"/>
            </a:pPr>
            <a:r>
              <a:rPr lang="en-US" sz="4800">
                <a:solidFill>
                  <a:srgbClr val="FFFFFF"/>
                </a:solidFill>
                <a:latin typeface="Radley"/>
              </a:rPr>
              <a:t>Mindfulness Research Lab</a:t>
            </a:r>
          </a:p>
          <a:p>
            <a:pPr>
              <a:lnSpc>
                <a:spcPts val="4800"/>
              </a:lnSpc>
            </a:pPr>
            <a:endParaRPr lang="en-US" sz="4800">
              <a:solidFill>
                <a:srgbClr val="FFFFFF"/>
              </a:solidFill>
              <a:latin typeface="Radley"/>
            </a:endParaRPr>
          </a:p>
        </p:txBody>
      </p:sp>
      <p:sp>
        <p:nvSpPr>
          <p:cNvPr id="6" name="Freeform 6"/>
          <p:cNvSpPr/>
          <p:nvPr/>
        </p:nvSpPr>
        <p:spPr>
          <a:xfrm flipH="1">
            <a:off x="16384704" y="-213449"/>
            <a:ext cx="3545173" cy="3545173"/>
          </a:xfrm>
          <a:custGeom>
            <a:avLst/>
            <a:gdLst/>
            <a:ahLst/>
            <a:cxnLst/>
            <a:rect l="l" t="t" r="r" b="b"/>
            <a:pathLst>
              <a:path w="3545173" h="3545173">
                <a:moveTo>
                  <a:pt x="3545174" y="0"/>
                </a:moveTo>
                <a:lnTo>
                  <a:pt x="0" y="0"/>
                </a:lnTo>
                <a:lnTo>
                  <a:pt x="0" y="3545173"/>
                </a:lnTo>
                <a:lnTo>
                  <a:pt x="3545174" y="3545173"/>
                </a:lnTo>
                <a:lnTo>
                  <a:pt x="3545174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5400000" flipH="1" flipV="1">
            <a:off x="16384704" y="3370913"/>
            <a:ext cx="3545173" cy="3545173"/>
          </a:xfrm>
          <a:custGeom>
            <a:avLst/>
            <a:gdLst/>
            <a:ahLst/>
            <a:cxnLst/>
            <a:rect l="l" t="t" r="r" b="b"/>
            <a:pathLst>
              <a:path w="3545173" h="3545173">
                <a:moveTo>
                  <a:pt x="3545174" y="3545174"/>
                </a:moveTo>
                <a:lnTo>
                  <a:pt x="0" y="3545174"/>
                </a:lnTo>
                <a:lnTo>
                  <a:pt x="0" y="0"/>
                </a:lnTo>
                <a:lnTo>
                  <a:pt x="3545174" y="0"/>
                </a:lnTo>
                <a:lnTo>
                  <a:pt x="3545174" y="3545174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flipH="1" flipV="1">
            <a:off x="16384704" y="6916087"/>
            <a:ext cx="3545173" cy="3545173"/>
          </a:xfrm>
          <a:custGeom>
            <a:avLst/>
            <a:gdLst/>
            <a:ahLst/>
            <a:cxnLst/>
            <a:rect l="l" t="t" r="r" b="b"/>
            <a:pathLst>
              <a:path w="3545173" h="3545173">
                <a:moveTo>
                  <a:pt x="3545174" y="3545173"/>
                </a:moveTo>
                <a:lnTo>
                  <a:pt x="0" y="3545173"/>
                </a:lnTo>
                <a:lnTo>
                  <a:pt x="0" y="0"/>
                </a:lnTo>
                <a:lnTo>
                  <a:pt x="3545174" y="0"/>
                </a:lnTo>
                <a:lnTo>
                  <a:pt x="3545174" y="3545173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65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-2493525" y="715312"/>
            <a:ext cx="10287000" cy="8856377"/>
            <a:chOff x="0" y="0"/>
            <a:chExt cx="6350000" cy="5466899"/>
          </a:xfrm>
        </p:grpSpPr>
        <p:sp>
          <p:nvSpPr>
            <p:cNvPr id="3" name="Freeform 3"/>
            <p:cNvSpPr/>
            <p:nvPr/>
          </p:nvSpPr>
          <p:spPr>
            <a:xfrm>
              <a:off x="0" y="82550"/>
              <a:ext cx="6350000" cy="5383079"/>
            </a:xfrm>
            <a:custGeom>
              <a:avLst/>
              <a:gdLst/>
              <a:ahLst/>
              <a:cxnLst/>
              <a:rect l="l" t="t" r="r" b="b"/>
              <a:pathLst>
                <a:path w="6350000" h="5383079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5383079"/>
                  </a:lnTo>
                  <a:lnTo>
                    <a:pt x="6350000" y="5383079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907806" y="1181100"/>
            <a:ext cx="4428188" cy="2048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00"/>
              </a:lnSpc>
            </a:pPr>
            <a:r>
              <a:rPr lang="en-US" sz="7900" spc="-158">
                <a:solidFill>
                  <a:srgbClr val="2A2E30"/>
                </a:solidFill>
                <a:latin typeface="Arsenal"/>
              </a:rPr>
              <a:t>Civility and Respect​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35881" y="3813680"/>
            <a:ext cx="5372038" cy="3147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29"/>
              </a:lnSpc>
            </a:pPr>
            <a:r>
              <a:rPr lang="en-US" sz="4129">
                <a:solidFill>
                  <a:srgbClr val="2A2E30"/>
                </a:solidFill>
                <a:latin typeface="Radley"/>
              </a:rPr>
              <a:t>Civility is an essential component of FIU core values and includes all meetings and classroom behavior.</a:t>
            </a:r>
          </a:p>
        </p:txBody>
      </p:sp>
      <p:sp>
        <p:nvSpPr>
          <p:cNvPr id="6" name="Freeform 6"/>
          <p:cNvSpPr/>
          <p:nvPr/>
        </p:nvSpPr>
        <p:spPr>
          <a:xfrm flipH="1">
            <a:off x="16384704" y="-213449"/>
            <a:ext cx="3545173" cy="3545173"/>
          </a:xfrm>
          <a:custGeom>
            <a:avLst/>
            <a:gdLst/>
            <a:ahLst/>
            <a:cxnLst/>
            <a:rect l="l" t="t" r="r" b="b"/>
            <a:pathLst>
              <a:path w="3545173" h="3545173">
                <a:moveTo>
                  <a:pt x="3545174" y="0"/>
                </a:moveTo>
                <a:lnTo>
                  <a:pt x="0" y="0"/>
                </a:lnTo>
                <a:lnTo>
                  <a:pt x="0" y="3545173"/>
                </a:lnTo>
                <a:lnTo>
                  <a:pt x="3545174" y="3545173"/>
                </a:lnTo>
                <a:lnTo>
                  <a:pt x="354517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5400000" flipH="1" flipV="1">
            <a:off x="16384704" y="3370913"/>
            <a:ext cx="3545173" cy="3545173"/>
          </a:xfrm>
          <a:custGeom>
            <a:avLst/>
            <a:gdLst/>
            <a:ahLst/>
            <a:cxnLst/>
            <a:rect l="l" t="t" r="r" b="b"/>
            <a:pathLst>
              <a:path w="3545173" h="3545173">
                <a:moveTo>
                  <a:pt x="3545174" y="3545174"/>
                </a:moveTo>
                <a:lnTo>
                  <a:pt x="0" y="3545174"/>
                </a:lnTo>
                <a:lnTo>
                  <a:pt x="0" y="0"/>
                </a:lnTo>
                <a:lnTo>
                  <a:pt x="3545174" y="0"/>
                </a:lnTo>
                <a:lnTo>
                  <a:pt x="3545174" y="3545174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flipH="1" flipV="1">
            <a:off x="16384704" y="6916087"/>
            <a:ext cx="3545173" cy="3545173"/>
          </a:xfrm>
          <a:custGeom>
            <a:avLst/>
            <a:gdLst/>
            <a:ahLst/>
            <a:cxnLst/>
            <a:rect l="l" t="t" r="r" b="b"/>
            <a:pathLst>
              <a:path w="3545173" h="3545173">
                <a:moveTo>
                  <a:pt x="3545174" y="3545173"/>
                </a:moveTo>
                <a:lnTo>
                  <a:pt x="0" y="3545173"/>
                </a:lnTo>
                <a:lnTo>
                  <a:pt x="0" y="0"/>
                </a:lnTo>
                <a:lnTo>
                  <a:pt x="3545174" y="0"/>
                </a:lnTo>
                <a:lnTo>
                  <a:pt x="3545174" y="3545173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7078163" y="1104900"/>
            <a:ext cx="9194862" cy="8564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4200">
                <a:solidFill>
                  <a:srgbClr val="FFFFFF"/>
                </a:solidFill>
                <a:latin typeface="Radley"/>
              </a:rPr>
              <a:t>When both faculty and students model civility, it contributes to the growth of individuals.​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endParaRPr lang="en-US" sz="4200">
              <a:solidFill>
                <a:srgbClr val="FFFFFF"/>
              </a:solidFill>
              <a:latin typeface="Radley"/>
            </a:endParaRP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4200">
                <a:solidFill>
                  <a:srgbClr val="FFFFFF"/>
                </a:solidFill>
                <a:latin typeface="Radley"/>
              </a:rPr>
              <a:t>Students are encouraged to comment, question, or critique ideas, but never attack a faculty member or another student; respect is pivotal to all interactions.​​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endParaRPr lang="en-US" sz="4200">
              <a:solidFill>
                <a:srgbClr val="FFFFFF"/>
              </a:solidFill>
              <a:latin typeface="Radley"/>
            </a:endParaRP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4200">
                <a:solidFill>
                  <a:srgbClr val="FFFFFF"/>
                </a:solidFill>
                <a:latin typeface="Radley"/>
              </a:rPr>
              <a:t>Students are discouraged from checking text messages, social media, playing games on a computer/phone, or carrying on conversations while instructors are lecturing or classmates are presenting. ​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87575" y="3246120"/>
            <a:ext cx="13912850" cy="2599055"/>
            <a:chOff x="0" y="0"/>
            <a:chExt cx="14115843" cy="263697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115844" cy="2636976"/>
            </a:xfrm>
            <a:custGeom>
              <a:avLst/>
              <a:gdLst/>
              <a:ahLst/>
              <a:cxnLst/>
              <a:rect l="l" t="t" r="r" b="b"/>
              <a:pathLst>
                <a:path w="14115844" h="2636976">
                  <a:moveTo>
                    <a:pt x="13811044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332176"/>
                  </a:lnTo>
                  <a:cubicBezTo>
                    <a:pt x="0" y="2501086"/>
                    <a:pt x="135890" y="2636976"/>
                    <a:pt x="304800" y="2636976"/>
                  </a:cubicBezTo>
                  <a:lnTo>
                    <a:pt x="13811044" y="2636976"/>
                  </a:lnTo>
                  <a:cubicBezTo>
                    <a:pt x="13979953" y="2636976"/>
                    <a:pt x="14115844" y="2501086"/>
                    <a:pt x="14115844" y="2332176"/>
                  </a:cubicBezTo>
                  <a:lnTo>
                    <a:pt x="14115844" y="304800"/>
                  </a:lnTo>
                  <a:cubicBezTo>
                    <a:pt x="14115844" y="135890"/>
                    <a:pt x="13979953" y="0"/>
                    <a:pt x="13811044" y="0"/>
                  </a:cubicBezTo>
                  <a:close/>
                </a:path>
              </a:pathLst>
            </a:custGeom>
            <a:solidFill>
              <a:srgbClr val="D4EDF4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2187575" y="1568450"/>
            <a:ext cx="13912850" cy="9328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00"/>
              </a:lnSpc>
            </a:pPr>
            <a:r>
              <a:rPr lang="en-US" sz="7100" spc="-142">
                <a:solidFill>
                  <a:srgbClr val="2A2E30"/>
                </a:solidFill>
                <a:latin typeface="Arsenal"/>
              </a:rPr>
              <a:t>Clinical Education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2187575" y="6577427"/>
            <a:ext cx="13912850" cy="2599055"/>
            <a:chOff x="0" y="0"/>
            <a:chExt cx="14115843" cy="263697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115844" cy="2636976"/>
            </a:xfrm>
            <a:custGeom>
              <a:avLst/>
              <a:gdLst/>
              <a:ahLst/>
              <a:cxnLst/>
              <a:rect l="l" t="t" r="r" b="b"/>
              <a:pathLst>
                <a:path w="14115844" h="2636976">
                  <a:moveTo>
                    <a:pt x="13811044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332176"/>
                  </a:lnTo>
                  <a:cubicBezTo>
                    <a:pt x="0" y="2501086"/>
                    <a:pt x="135890" y="2636976"/>
                    <a:pt x="304800" y="2636976"/>
                  </a:cubicBezTo>
                  <a:lnTo>
                    <a:pt x="13811044" y="2636976"/>
                  </a:lnTo>
                  <a:cubicBezTo>
                    <a:pt x="13979953" y="2636976"/>
                    <a:pt x="14115844" y="2501086"/>
                    <a:pt x="14115844" y="2332176"/>
                  </a:cubicBezTo>
                  <a:lnTo>
                    <a:pt x="14115844" y="304800"/>
                  </a:lnTo>
                  <a:cubicBezTo>
                    <a:pt x="14115844" y="135890"/>
                    <a:pt x="13979953" y="0"/>
                    <a:pt x="13811044" y="0"/>
                  </a:cubicBezTo>
                  <a:close/>
                </a:path>
              </a:pathLst>
            </a:custGeom>
            <a:solidFill>
              <a:srgbClr val="D4EDF4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 flipV="1">
            <a:off x="15600062" y="-1011964"/>
            <a:ext cx="3802488" cy="3650389"/>
          </a:xfrm>
          <a:custGeom>
            <a:avLst/>
            <a:gdLst/>
            <a:ahLst/>
            <a:cxnLst/>
            <a:rect l="l" t="t" r="r" b="b"/>
            <a:pathLst>
              <a:path w="3802488" h="3650389">
                <a:moveTo>
                  <a:pt x="0" y="3650389"/>
                </a:moveTo>
                <a:lnTo>
                  <a:pt x="3802489" y="3650389"/>
                </a:lnTo>
                <a:lnTo>
                  <a:pt x="3802489" y="0"/>
                </a:lnTo>
                <a:lnTo>
                  <a:pt x="0" y="0"/>
                </a:lnTo>
                <a:lnTo>
                  <a:pt x="0" y="365038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8645840" flipH="1" flipV="1">
            <a:off x="16971332" y="2593736"/>
            <a:ext cx="1152396" cy="1135110"/>
          </a:xfrm>
          <a:custGeom>
            <a:avLst/>
            <a:gdLst/>
            <a:ahLst/>
            <a:cxnLst/>
            <a:rect l="l" t="t" r="r" b="b"/>
            <a:pathLst>
              <a:path w="1152396" h="1135110">
                <a:moveTo>
                  <a:pt x="1152397" y="1135110"/>
                </a:moveTo>
                <a:lnTo>
                  <a:pt x="0" y="1135110"/>
                </a:lnTo>
                <a:lnTo>
                  <a:pt x="0" y="0"/>
                </a:lnTo>
                <a:lnTo>
                  <a:pt x="1152397" y="0"/>
                </a:lnTo>
                <a:lnTo>
                  <a:pt x="1152397" y="113511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flipH="1">
            <a:off x="13781768" y="-1243681"/>
            <a:ext cx="2593742" cy="2100931"/>
          </a:xfrm>
          <a:custGeom>
            <a:avLst/>
            <a:gdLst/>
            <a:ahLst/>
            <a:cxnLst/>
            <a:rect l="l" t="t" r="r" b="b"/>
            <a:pathLst>
              <a:path w="2593742" h="2100931">
                <a:moveTo>
                  <a:pt x="2593741" y="0"/>
                </a:moveTo>
                <a:lnTo>
                  <a:pt x="0" y="0"/>
                </a:lnTo>
                <a:lnTo>
                  <a:pt x="0" y="2100931"/>
                </a:lnTo>
                <a:lnTo>
                  <a:pt x="2593741" y="2100931"/>
                </a:lnTo>
                <a:lnTo>
                  <a:pt x="259374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5240844" flipH="1" flipV="1">
            <a:off x="17509200" y="3134004"/>
            <a:ext cx="2841614" cy="2918217"/>
          </a:xfrm>
          <a:custGeom>
            <a:avLst/>
            <a:gdLst/>
            <a:ahLst/>
            <a:cxnLst/>
            <a:rect l="l" t="t" r="r" b="b"/>
            <a:pathLst>
              <a:path w="2841614" h="2918217">
                <a:moveTo>
                  <a:pt x="2841614" y="2918217"/>
                </a:moveTo>
                <a:lnTo>
                  <a:pt x="0" y="2918217"/>
                </a:lnTo>
                <a:lnTo>
                  <a:pt x="0" y="0"/>
                </a:lnTo>
                <a:lnTo>
                  <a:pt x="2841614" y="0"/>
                </a:lnTo>
                <a:lnTo>
                  <a:pt x="2841614" y="2918217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10800000" flipV="1">
            <a:off x="-2007316" y="7412079"/>
            <a:ext cx="3802488" cy="3650389"/>
          </a:xfrm>
          <a:custGeom>
            <a:avLst/>
            <a:gdLst/>
            <a:ahLst/>
            <a:cxnLst/>
            <a:rect l="l" t="t" r="r" b="b"/>
            <a:pathLst>
              <a:path w="3802488" h="3650389">
                <a:moveTo>
                  <a:pt x="0" y="3650389"/>
                </a:moveTo>
                <a:lnTo>
                  <a:pt x="3802489" y="3650389"/>
                </a:lnTo>
                <a:lnTo>
                  <a:pt x="3802489" y="0"/>
                </a:lnTo>
                <a:lnTo>
                  <a:pt x="0" y="0"/>
                </a:lnTo>
                <a:lnTo>
                  <a:pt x="0" y="365038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2154159" flipH="1" flipV="1">
            <a:off x="128756" y="6131753"/>
            <a:ext cx="1152396" cy="1135110"/>
          </a:xfrm>
          <a:custGeom>
            <a:avLst/>
            <a:gdLst/>
            <a:ahLst/>
            <a:cxnLst/>
            <a:rect l="l" t="t" r="r" b="b"/>
            <a:pathLst>
              <a:path w="1152396" h="1135110">
                <a:moveTo>
                  <a:pt x="1152397" y="1135111"/>
                </a:moveTo>
                <a:lnTo>
                  <a:pt x="0" y="1135111"/>
                </a:lnTo>
                <a:lnTo>
                  <a:pt x="0" y="0"/>
                </a:lnTo>
                <a:lnTo>
                  <a:pt x="1152397" y="0"/>
                </a:lnTo>
                <a:lnTo>
                  <a:pt x="1152397" y="1135111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10800000" flipH="1">
            <a:off x="1972226" y="9564729"/>
            <a:ext cx="2593742" cy="2100931"/>
          </a:xfrm>
          <a:custGeom>
            <a:avLst/>
            <a:gdLst/>
            <a:ahLst/>
            <a:cxnLst/>
            <a:rect l="l" t="t" r="r" b="b"/>
            <a:pathLst>
              <a:path w="2593742" h="2100931">
                <a:moveTo>
                  <a:pt x="2593742" y="0"/>
                </a:moveTo>
                <a:lnTo>
                  <a:pt x="0" y="0"/>
                </a:lnTo>
                <a:lnTo>
                  <a:pt x="0" y="2100931"/>
                </a:lnTo>
                <a:lnTo>
                  <a:pt x="2593742" y="2100931"/>
                </a:lnTo>
                <a:lnTo>
                  <a:pt x="259374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5559155" flipH="1" flipV="1">
            <a:off x="-2097679" y="3808378"/>
            <a:ext cx="2841614" cy="2918217"/>
          </a:xfrm>
          <a:custGeom>
            <a:avLst/>
            <a:gdLst/>
            <a:ahLst/>
            <a:cxnLst/>
            <a:rect l="l" t="t" r="r" b="b"/>
            <a:pathLst>
              <a:path w="2841614" h="2918217">
                <a:moveTo>
                  <a:pt x="2841615" y="2918218"/>
                </a:moveTo>
                <a:lnTo>
                  <a:pt x="0" y="2918218"/>
                </a:lnTo>
                <a:lnTo>
                  <a:pt x="0" y="0"/>
                </a:lnTo>
                <a:lnTo>
                  <a:pt x="2841615" y="0"/>
                </a:lnTo>
                <a:lnTo>
                  <a:pt x="2841615" y="2918218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6281440" y="7216890"/>
            <a:ext cx="6912081" cy="6372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  <a:spcBef>
                <a:spcPct val="0"/>
              </a:spcBef>
            </a:pPr>
            <a:r>
              <a:rPr lang="en-US" sz="4800">
                <a:solidFill>
                  <a:srgbClr val="2A2E30"/>
                </a:solidFill>
                <a:latin typeface="Radley"/>
              </a:rPr>
              <a:t>Reliable Transportation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A49E39-1D73-49C4-2D89-49270DBA7493}"/>
              </a:ext>
            </a:extLst>
          </p:cNvPr>
          <p:cNvSpPr txBox="1"/>
          <p:nvPr/>
        </p:nvSpPr>
        <p:spPr>
          <a:xfrm>
            <a:off x="4901711" y="3963865"/>
            <a:ext cx="9319846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>
                <a:latin typeface="Radley"/>
                <a:ea typeface="Calibri"/>
                <a:cs typeface="Calibri"/>
              </a:rPr>
              <a:t>Clinical Expectations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87575" y="3246120"/>
            <a:ext cx="10156754" cy="1897380"/>
            <a:chOff x="0" y="0"/>
            <a:chExt cx="14115843" cy="263697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115844" cy="2636976"/>
            </a:xfrm>
            <a:custGeom>
              <a:avLst/>
              <a:gdLst/>
              <a:ahLst/>
              <a:cxnLst/>
              <a:rect l="l" t="t" r="r" b="b"/>
              <a:pathLst>
                <a:path w="14115844" h="2636976">
                  <a:moveTo>
                    <a:pt x="13811044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332176"/>
                  </a:lnTo>
                  <a:cubicBezTo>
                    <a:pt x="0" y="2501086"/>
                    <a:pt x="135890" y="2636976"/>
                    <a:pt x="304800" y="2636976"/>
                  </a:cubicBezTo>
                  <a:lnTo>
                    <a:pt x="13811044" y="2636976"/>
                  </a:lnTo>
                  <a:cubicBezTo>
                    <a:pt x="13979953" y="2636976"/>
                    <a:pt x="14115844" y="2501086"/>
                    <a:pt x="14115844" y="2332176"/>
                  </a:cubicBezTo>
                  <a:lnTo>
                    <a:pt x="14115844" y="304800"/>
                  </a:lnTo>
                  <a:cubicBezTo>
                    <a:pt x="14115844" y="135890"/>
                    <a:pt x="13979953" y="0"/>
                    <a:pt x="13811044" y="0"/>
                  </a:cubicBezTo>
                  <a:close/>
                </a:path>
              </a:pathLst>
            </a:custGeom>
            <a:solidFill>
              <a:srgbClr val="D4EDF4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2187575" y="1568450"/>
            <a:ext cx="13912850" cy="9328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00"/>
              </a:lnSpc>
            </a:pPr>
            <a:r>
              <a:rPr lang="en-US" sz="7100" spc="-142">
                <a:solidFill>
                  <a:srgbClr val="2A2E30"/>
                </a:solidFill>
                <a:latin typeface="Arsenal"/>
              </a:rPr>
              <a:t>Clinical Education</a:t>
            </a:r>
          </a:p>
        </p:txBody>
      </p:sp>
      <p:sp>
        <p:nvSpPr>
          <p:cNvPr id="5" name="Freeform 5"/>
          <p:cNvSpPr/>
          <p:nvPr/>
        </p:nvSpPr>
        <p:spPr>
          <a:xfrm flipV="1">
            <a:off x="15600062" y="-1011964"/>
            <a:ext cx="3802488" cy="3650389"/>
          </a:xfrm>
          <a:custGeom>
            <a:avLst/>
            <a:gdLst/>
            <a:ahLst/>
            <a:cxnLst/>
            <a:rect l="l" t="t" r="r" b="b"/>
            <a:pathLst>
              <a:path w="3802488" h="3650389">
                <a:moveTo>
                  <a:pt x="0" y="3650389"/>
                </a:moveTo>
                <a:lnTo>
                  <a:pt x="3802489" y="3650389"/>
                </a:lnTo>
                <a:lnTo>
                  <a:pt x="3802489" y="0"/>
                </a:lnTo>
                <a:lnTo>
                  <a:pt x="0" y="0"/>
                </a:lnTo>
                <a:lnTo>
                  <a:pt x="0" y="365038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8645840" flipH="1" flipV="1">
            <a:off x="16971332" y="2593736"/>
            <a:ext cx="1152396" cy="1135110"/>
          </a:xfrm>
          <a:custGeom>
            <a:avLst/>
            <a:gdLst/>
            <a:ahLst/>
            <a:cxnLst/>
            <a:rect l="l" t="t" r="r" b="b"/>
            <a:pathLst>
              <a:path w="1152396" h="1135110">
                <a:moveTo>
                  <a:pt x="1152397" y="1135110"/>
                </a:moveTo>
                <a:lnTo>
                  <a:pt x="0" y="1135110"/>
                </a:lnTo>
                <a:lnTo>
                  <a:pt x="0" y="0"/>
                </a:lnTo>
                <a:lnTo>
                  <a:pt x="1152397" y="0"/>
                </a:lnTo>
                <a:lnTo>
                  <a:pt x="1152397" y="113511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flipH="1">
            <a:off x="13781768" y="-1243681"/>
            <a:ext cx="2593742" cy="2100931"/>
          </a:xfrm>
          <a:custGeom>
            <a:avLst/>
            <a:gdLst/>
            <a:ahLst/>
            <a:cxnLst/>
            <a:rect l="l" t="t" r="r" b="b"/>
            <a:pathLst>
              <a:path w="2593742" h="2100931">
                <a:moveTo>
                  <a:pt x="2593741" y="0"/>
                </a:moveTo>
                <a:lnTo>
                  <a:pt x="0" y="0"/>
                </a:lnTo>
                <a:lnTo>
                  <a:pt x="0" y="2100931"/>
                </a:lnTo>
                <a:lnTo>
                  <a:pt x="2593741" y="2100931"/>
                </a:lnTo>
                <a:lnTo>
                  <a:pt x="259374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-5240844" flipH="1" flipV="1">
            <a:off x="17509200" y="3134004"/>
            <a:ext cx="2841614" cy="2918217"/>
          </a:xfrm>
          <a:custGeom>
            <a:avLst/>
            <a:gdLst/>
            <a:ahLst/>
            <a:cxnLst/>
            <a:rect l="l" t="t" r="r" b="b"/>
            <a:pathLst>
              <a:path w="2841614" h="2918217">
                <a:moveTo>
                  <a:pt x="2841614" y="2918217"/>
                </a:moveTo>
                <a:lnTo>
                  <a:pt x="0" y="2918217"/>
                </a:lnTo>
                <a:lnTo>
                  <a:pt x="0" y="0"/>
                </a:lnTo>
                <a:lnTo>
                  <a:pt x="2841614" y="0"/>
                </a:lnTo>
                <a:lnTo>
                  <a:pt x="2841614" y="2918217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-10800000" flipV="1">
            <a:off x="-2007316" y="7412079"/>
            <a:ext cx="3802488" cy="3650389"/>
          </a:xfrm>
          <a:custGeom>
            <a:avLst/>
            <a:gdLst/>
            <a:ahLst/>
            <a:cxnLst/>
            <a:rect l="l" t="t" r="r" b="b"/>
            <a:pathLst>
              <a:path w="3802488" h="3650389">
                <a:moveTo>
                  <a:pt x="0" y="3650389"/>
                </a:moveTo>
                <a:lnTo>
                  <a:pt x="3802489" y="3650389"/>
                </a:lnTo>
                <a:lnTo>
                  <a:pt x="3802489" y="0"/>
                </a:lnTo>
                <a:lnTo>
                  <a:pt x="0" y="0"/>
                </a:lnTo>
                <a:lnTo>
                  <a:pt x="0" y="365038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2154159" flipH="1" flipV="1">
            <a:off x="128756" y="6131753"/>
            <a:ext cx="1152396" cy="1135110"/>
          </a:xfrm>
          <a:custGeom>
            <a:avLst/>
            <a:gdLst/>
            <a:ahLst/>
            <a:cxnLst/>
            <a:rect l="l" t="t" r="r" b="b"/>
            <a:pathLst>
              <a:path w="1152396" h="1135110">
                <a:moveTo>
                  <a:pt x="1152397" y="1135111"/>
                </a:moveTo>
                <a:lnTo>
                  <a:pt x="0" y="1135111"/>
                </a:lnTo>
                <a:lnTo>
                  <a:pt x="0" y="0"/>
                </a:lnTo>
                <a:lnTo>
                  <a:pt x="1152397" y="0"/>
                </a:lnTo>
                <a:lnTo>
                  <a:pt x="1152397" y="1135111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10800000" flipH="1">
            <a:off x="1972226" y="9564729"/>
            <a:ext cx="2593742" cy="2100931"/>
          </a:xfrm>
          <a:custGeom>
            <a:avLst/>
            <a:gdLst/>
            <a:ahLst/>
            <a:cxnLst/>
            <a:rect l="l" t="t" r="r" b="b"/>
            <a:pathLst>
              <a:path w="2593742" h="2100931">
                <a:moveTo>
                  <a:pt x="2593742" y="0"/>
                </a:moveTo>
                <a:lnTo>
                  <a:pt x="0" y="0"/>
                </a:lnTo>
                <a:lnTo>
                  <a:pt x="0" y="2100931"/>
                </a:lnTo>
                <a:lnTo>
                  <a:pt x="2593742" y="2100931"/>
                </a:lnTo>
                <a:lnTo>
                  <a:pt x="259374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5559155" flipH="1" flipV="1">
            <a:off x="-2097679" y="3808378"/>
            <a:ext cx="2841614" cy="2918217"/>
          </a:xfrm>
          <a:custGeom>
            <a:avLst/>
            <a:gdLst/>
            <a:ahLst/>
            <a:cxnLst/>
            <a:rect l="l" t="t" r="r" b="b"/>
            <a:pathLst>
              <a:path w="2841614" h="2918217">
                <a:moveTo>
                  <a:pt x="2841615" y="2918218"/>
                </a:moveTo>
                <a:lnTo>
                  <a:pt x="0" y="2918218"/>
                </a:lnTo>
                <a:lnTo>
                  <a:pt x="0" y="0"/>
                </a:lnTo>
                <a:lnTo>
                  <a:pt x="2841615" y="0"/>
                </a:lnTo>
                <a:lnTo>
                  <a:pt x="2841615" y="2918218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2187575" y="3947318"/>
            <a:ext cx="10156754" cy="645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  <a:spcBef>
                <a:spcPct val="0"/>
              </a:spcBef>
            </a:pPr>
            <a:r>
              <a:rPr lang="en-US" sz="4800">
                <a:solidFill>
                  <a:srgbClr val="2A2E30"/>
                </a:solidFill>
                <a:latin typeface="Radley"/>
              </a:rPr>
              <a:t>American Databank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3625013" y="5514699"/>
            <a:ext cx="10156754" cy="1897380"/>
            <a:chOff x="0" y="0"/>
            <a:chExt cx="14115843" cy="263697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4115844" cy="2636976"/>
            </a:xfrm>
            <a:custGeom>
              <a:avLst/>
              <a:gdLst/>
              <a:ahLst/>
              <a:cxnLst/>
              <a:rect l="l" t="t" r="r" b="b"/>
              <a:pathLst>
                <a:path w="14115844" h="2636976">
                  <a:moveTo>
                    <a:pt x="13811044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332176"/>
                  </a:lnTo>
                  <a:cubicBezTo>
                    <a:pt x="0" y="2501086"/>
                    <a:pt x="135890" y="2636976"/>
                    <a:pt x="304800" y="2636976"/>
                  </a:cubicBezTo>
                  <a:lnTo>
                    <a:pt x="13811044" y="2636976"/>
                  </a:lnTo>
                  <a:cubicBezTo>
                    <a:pt x="13979953" y="2636976"/>
                    <a:pt x="14115844" y="2501086"/>
                    <a:pt x="14115844" y="2332176"/>
                  </a:cubicBezTo>
                  <a:lnTo>
                    <a:pt x="14115844" y="304800"/>
                  </a:lnTo>
                  <a:cubicBezTo>
                    <a:pt x="14115844" y="135890"/>
                    <a:pt x="13979953" y="0"/>
                    <a:pt x="13811044" y="0"/>
                  </a:cubicBezTo>
                  <a:close/>
                </a:path>
              </a:pathLst>
            </a:custGeom>
            <a:solidFill>
              <a:srgbClr val="D4EDF4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3625013" y="6215897"/>
            <a:ext cx="10156754" cy="645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  <a:spcBef>
                <a:spcPct val="0"/>
              </a:spcBef>
            </a:pPr>
            <a:r>
              <a:rPr lang="en-US" sz="4800">
                <a:solidFill>
                  <a:srgbClr val="2A2E30"/>
                </a:solidFill>
                <a:latin typeface="Radley"/>
              </a:rPr>
              <a:t>FIU SLP Scrubs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6591227" y="7667349"/>
            <a:ext cx="10156754" cy="1897380"/>
            <a:chOff x="0" y="0"/>
            <a:chExt cx="14115843" cy="2636976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4115844" cy="2636976"/>
            </a:xfrm>
            <a:custGeom>
              <a:avLst/>
              <a:gdLst/>
              <a:ahLst/>
              <a:cxnLst/>
              <a:rect l="l" t="t" r="r" b="b"/>
              <a:pathLst>
                <a:path w="14115844" h="2636976">
                  <a:moveTo>
                    <a:pt x="13811044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332176"/>
                  </a:lnTo>
                  <a:cubicBezTo>
                    <a:pt x="0" y="2501086"/>
                    <a:pt x="135890" y="2636976"/>
                    <a:pt x="304800" y="2636976"/>
                  </a:cubicBezTo>
                  <a:lnTo>
                    <a:pt x="13811044" y="2636976"/>
                  </a:lnTo>
                  <a:cubicBezTo>
                    <a:pt x="13979953" y="2636976"/>
                    <a:pt x="14115844" y="2501086"/>
                    <a:pt x="14115844" y="2332176"/>
                  </a:cubicBezTo>
                  <a:lnTo>
                    <a:pt x="14115844" y="304800"/>
                  </a:lnTo>
                  <a:cubicBezTo>
                    <a:pt x="14115844" y="135890"/>
                    <a:pt x="13979953" y="0"/>
                    <a:pt x="13811044" y="0"/>
                  </a:cubicBezTo>
                  <a:close/>
                </a:path>
              </a:pathLst>
            </a:custGeom>
            <a:solidFill>
              <a:srgbClr val="D4EDF4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6591227" y="8368547"/>
            <a:ext cx="10156754" cy="1255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4800">
                <a:solidFill>
                  <a:srgbClr val="2A2E30"/>
                </a:solidFill>
                <a:latin typeface="Radley"/>
              </a:rPr>
              <a:t>CALIPSO/ Clinical Documentation​</a:t>
            </a:r>
          </a:p>
          <a:p>
            <a:pPr algn="ctr">
              <a:lnSpc>
                <a:spcPts val="4800"/>
              </a:lnSpc>
              <a:spcBef>
                <a:spcPct val="0"/>
              </a:spcBef>
            </a:pPr>
            <a:endParaRPr lang="en-US" sz="4800">
              <a:solidFill>
                <a:srgbClr val="2A2E30"/>
              </a:solidFill>
              <a:latin typeface="Radley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65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-1397937" y="1397937"/>
            <a:ext cx="10287000" cy="7491127"/>
            <a:chOff x="0" y="0"/>
            <a:chExt cx="6350000" cy="4624152"/>
          </a:xfrm>
        </p:grpSpPr>
        <p:sp>
          <p:nvSpPr>
            <p:cNvPr id="3" name="Freeform 3"/>
            <p:cNvSpPr/>
            <p:nvPr/>
          </p:nvSpPr>
          <p:spPr>
            <a:xfrm>
              <a:off x="0" y="82550"/>
              <a:ext cx="6350000" cy="4540332"/>
            </a:xfrm>
            <a:custGeom>
              <a:avLst/>
              <a:gdLst/>
              <a:ahLst/>
              <a:cxnLst/>
              <a:rect l="l" t="t" r="r" b="b"/>
              <a:pathLst>
                <a:path w="6350000" h="4540332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4540332"/>
                  </a:lnTo>
                  <a:lnTo>
                    <a:pt x="6350000" y="4540332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450311" y="4675912"/>
            <a:ext cx="7378865" cy="1048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00"/>
              </a:lnSpc>
            </a:pPr>
            <a:r>
              <a:rPr lang="en-US" sz="7900" spc="-158">
                <a:solidFill>
                  <a:srgbClr val="2A2E30"/>
                </a:solidFill>
                <a:latin typeface="Arsenal"/>
              </a:rPr>
              <a:t>Recordkeeping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829176" y="2499360"/>
            <a:ext cx="9041853" cy="5364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06780" lvl="1" indent="-453390">
              <a:lnSpc>
                <a:spcPts val="4200"/>
              </a:lnSpc>
              <a:buFont typeface="Arial"/>
              <a:buChar char="•"/>
            </a:pPr>
            <a:r>
              <a:rPr lang="en-US" sz="4200">
                <a:solidFill>
                  <a:srgbClr val="FFFFFF"/>
                </a:solidFill>
                <a:latin typeface="Radley"/>
              </a:rPr>
              <a:t>Check FIU email regularly (check junk mailbox too) ​</a:t>
            </a:r>
          </a:p>
          <a:p>
            <a:pPr>
              <a:lnSpc>
                <a:spcPts val="4200"/>
              </a:lnSpc>
            </a:pPr>
            <a:r>
              <a:rPr lang="en-US" sz="4200">
                <a:solidFill>
                  <a:srgbClr val="FFFFFF"/>
                </a:solidFill>
                <a:latin typeface="Radley"/>
              </a:rPr>
              <a:t>​</a:t>
            </a:r>
          </a:p>
          <a:p>
            <a:pPr marL="906780" lvl="1" indent="-453390">
              <a:lnSpc>
                <a:spcPts val="4200"/>
              </a:lnSpc>
              <a:buFont typeface="Arial"/>
              <a:buChar char="•"/>
            </a:pPr>
            <a:r>
              <a:rPr lang="en-US" sz="4200">
                <a:solidFill>
                  <a:srgbClr val="FFFFFF"/>
                </a:solidFill>
                <a:latin typeface="Radley"/>
              </a:rPr>
              <a:t>ALWAYS use your FIU email for department correspondence​</a:t>
            </a:r>
          </a:p>
          <a:p>
            <a:pPr>
              <a:lnSpc>
                <a:spcPts val="4200"/>
              </a:lnSpc>
            </a:pPr>
            <a:r>
              <a:rPr lang="en-US" sz="4200">
                <a:solidFill>
                  <a:srgbClr val="FFFFFF"/>
                </a:solidFill>
                <a:latin typeface="Radley"/>
              </a:rPr>
              <a:t>​</a:t>
            </a:r>
          </a:p>
          <a:p>
            <a:pPr marL="906780" lvl="1" indent="-453390">
              <a:lnSpc>
                <a:spcPts val="4200"/>
              </a:lnSpc>
              <a:buFont typeface="Arial"/>
              <a:buChar char="•"/>
            </a:pPr>
            <a:r>
              <a:rPr lang="en-US" sz="4200">
                <a:solidFill>
                  <a:srgbClr val="FFFFFF"/>
                </a:solidFill>
                <a:latin typeface="Radley"/>
              </a:rPr>
              <a:t>Student Mailboxes in cabinet outside AHC3-435 ​</a:t>
            </a:r>
          </a:p>
          <a:p>
            <a:pPr>
              <a:lnSpc>
                <a:spcPts val="4200"/>
              </a:lnSpc>
            </a:pPr>
            <a:r>
              <a:rPr lang="en-US" sz="4200">
                <a:solidFill>
                  <a:srgbClr val="FFFFFF"/>
                </a:solidFill>
                <a:latin typeface="Radley"/>
              </a:rPr>
              <a:t>​</a:t>
            </a:r>
          </a:p>
          <a:p>
            <a:pPr>
              <a:lnSpc>
                <a:spcPts val="4200"/>
              </a:lnSpc>
            </a:pPr>
            <a:endParaRPr lang="en-US" sz="4200">
              <a:solidFill>
                <a:srgbClr val="FFFFFF"/>
              </a:solidFill>
              <a:latin typeface="Radley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-3074871" y="-213449"/>
            <a:ext cx="3545173" cy="3545173"/>
          </a:xfrm>
          <a:custGeom>
            <a:avLst/>
            <a:gdLst/>
            <a:ahLst/>
            <a:cxnLst/>
            <a:rect l="l" t="t" r="r" b="b"/>
            <a:pathLst>
              <a:path w="3545173" h="3545173">
                <a:moveTo>
                  <a:pt x="0" y="0"/>
                </a:moveTo>
                <a:lnTo>
                  <a:pt x="3545174" y="0"/>
                </a:lnTo>
                <a:lnTo>
                  <a:pt x="3545174" y="3545173"/>
                </a:lnTo>
                <a:lnTo>
                  <a:pt x="0" y="35451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5400000">
            <a:off x="-3074871" y="3370913"/>
            <a:ext cx="3545173" cy="3545173"/>
          </a:xfrm>
          <a:custGeom>
            <a:avLst/>
            <a:gdLst/>
            <a:ahLst/>
            <a:cxnLst/>
            <a:rect l="l" t="t" r="r" b="b"/>
            <a:pathLst>
              <a:path w="3545173" h="3545173">
                <a:moveTo>
                  <a:pt x="0" y="0"/>
                </a:moveTo>
                <a:lnTo>
                  <a:pt x="3545174" y="0"/>
                </a:lnTo>
                <a:lnTo>
                  <a:pt x="3545174" y="3545174"/>
                </a:lnTo>
                <a:lnTo>
                  <a:pt x="0" y="35451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flipV="1">
            <a:off x="-3074871" y="6916087"/>
            <a:ext cx="3545173" cy="3545173"/>
          </a:xfrm>
          <a:custGeom>
            <a:avLst/>
            <a:gdLst/>
            <a:ahLst/>
            <a:cxnLst/>
            <a:rect l="l" t="t" r="r" b="b"/>
            <a:pathLst>
              <a:path w="3545173" h="3545173">
                <a:moveTo>
                  <a:pt x="0" y="3545173"/>
                </a:moveTo>
                <a:lnTo>
                  <a:pt x="3545174" y="3545173"/>
                </a:lnTo>
                <a:lnTo>
                  <a:pt x="3545174" y="0"/>
                </a:lnTo>
                <a:lnTo>
                  <a:pt x="0" y="0"/>
                </a:lnTo>
                <a:lnTo>
                  <a:pt x="0" y="354517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flipH="1">
            <a:off x="17822979" y="-213449"/>
            <a:ext cx="3545173" cy="3545173"/>
          </a:xfrm>
          <a:custGeom>
            <a:avLst/>
            <a:gdLst/>
            <a:ahLst/>
            <a:cxnLst/>
            <a:rect l="l" t="t" r="r" b="b"/>
            <a:pathLst>
              <a:path w="3545173" h="3545173">
                <a:moveTo>
                  <a:pt x="3545174" y="0"/>
                </a:moveTo>
                <a:lnTo>
                  <a:pt x="0" y="0"/>
                </a:lnTo>
                <a:lnTo>
                  <a:pt x="0" y="3545173"/>
                </a:lnTo>
                <a:lnTo>
                  <a:pt x="3545174" y="3545173"/>
                </a:lnTo>
                <a:lnTo>
                  <a:pt x="354517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5400000" flipH="1" flipV="1">
            <a:off x="17822979" y="3370913"/>
            <a:ext cx="3545173" cy="3545173"/>
          </a:xfrm>
          <a:custGeom>
            <a:avLst/>
            <a:gdLst/>
            <a:ahLst/>
            <a:cxnLst/>
            <a:rect l="l" t="t" r="r" b="b"/>
            <a:pathLst>
              <a:path w="3545173" h="3545173">
                <a:moveTo>
                  <a:pt x="3545174" y="3545174"/>
                </a:moveTo>
                <a:lnTo>
                  <a:pt x="0" y="3545174"/>
                </a:lnTo>
                <a:lnTo>
                  <a:pt x="0" y="0"/>
                </a:lnTo>
                <a:lnTo>
                  <a:pt x="3545174" y="0"/>
                </a:lnTo>
                <a:lnTo>
                  <a:pt x="3545174" y="3545174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flipH="1" flipV="1">
            <a:off x="17822979" y="6916087"/>
            <a:ext cx="3545173" cy="3545173"/>
          </a:xfrm>
          <a:custGeom>
            <a:avLst/>
            <a:gdLst/>
            <a:ahLst/>
            <a:cxnLst/>
            <a:rect l="l" t="t" r="r" b="b"/>
            <a:pathLst>
              <a:path w="3545173" h="3545173">
                <a:moveTo>
                  <a:pt x="3545174" y="3545173"/>
                </a:moveTo>
                <a:lnTo>
                  <a:pt x="0" y="3545173"/>
                </a:lnTo>
                <a:lnTo>
                  <a:pt x="0" y="0"/>
                </a:lnTo>
                <a:lnTo>
                  <a:pt x="3545174" y="0"/>
                </a:lnTo>
                <a:lnTo>
                  <a:pt x="3545174" y="3545173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65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1732360" y="2959835"/>
            <a:ext cx="5364341" cy="8318438"/>
            <a:chOff x="0" y="0"/>
            <a:chExt cx="6350000" cy="9846892"/>
          </a:xfrm>
        </p:grpSpPr>
        <p:sp>
          <p:nvSpPr>
            <p:cNvPr id="3" name="Freeform 3"/>
            <p:cNvSpPr/>
            <p:nvPr/>
          </p:nvSpPr>
          <p:spPr>
            <a:xfrm>
              <a:off x="0" y="82550"/>
              <a:ext cx="6350000" cy="9763072"/>
            </a:xfrm>
            <a:custGeom>
              <a:avLst/>
              <a:gdLst/>
              <a:ahLst/>
              <a:cxnLst/>
              <a:rect l="l" t="t" r="r" b="b"/>
              <a:pathLst>
                <a:path w="6350000" h="9763072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9763072"/>
                  </a:lnTo>
                  <a:lnTo>
                    <a:pt x="6350000" y="9763072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2A2E30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 rot="-5400000">
            <a:off x="11732360" y="-2394981"/>
            <a:ext cx="5364341" cy="8318438"/>
            <a:chOff x="0" y="0"/>
            <a:chExt cx="6350000" cy="9846892"/>
          </a:xfrm>
        </p:grpSpPr>
        <p:sp>
          <p:nvSpPr>
            <p:cNvPr id="5" name="Freeform 5"/>
            <p:cNvSpPr/>
            <p:nvPr/>
          </p:nvSpPr>
          <p:spPr>
            <a:xfrm>
              <a:off x="0" y="82550"/>
              <a:ext cx="6350000" cy="9763072"/>
            </a:xfrm>
            <a:custGeom>
              <a:avLst/>
              <a:gdLst/>
              <a:ahLst/>
              <a:cxnLst/>
              <a:rect l="l" t="t" r="r" b="b"/>
              <a:pathLst>
                <a:path w="6350000" h="9763072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9763072"/>
                  </a:lnTo>
                  <a:lnTo>
                    <a:pt x="6350000" y="9763072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2A2E30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Freeform 6"/>
          <p:cNvSpPr/>
          <p:nvPr/>
        </p:nvSpPr>
        <p:spPr>
          <a:xfrm rot="-1220680">
            <a:off x="1179723" y="2172974"/>
            <a:ext cx="8453879" cy="3796560"/>
          </a:xfrm>
          <a:custGeom>
            <a:avLst/>
            <a:gdLst/>
            <a:ahLst/>
            <a:cxnLst/>
            <a:rect l="l" t="t" r="r" b="b"/>
            <a:pathLst>
              <a:path w="8453879" h="3796560">
                <a:moveTo>
                  <a:pt x="0" y="0"/>
                </a:moveTo>
                <a:lnTo>
                  <a:pt x="8453879" y="0"/>
                </a:lnTo>
                <a:lnTo>
                  <a:pt x="8453879" y="3796560"/>
                </a:lnTo>
                <a:lnTo>
                  <a:pt x="0" y="37965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0763312" y="4117222"/>
            <a:ext cx="6400738" cy="1069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000"/>
              </a:lnSpc>
            </a:pPr>
            <a:r>
              <a:rPr lang="en-US" sz="8000" spc="-160">
                <a:solidFill>
                  <a:srgbClr val="FFFFFF"/>
                </a:solidFill>
                <a:latin typeface="Arsenal"/>
              </a:rPr>
              <a:t>Forms</a:t>
            </a:r>
          </a:p>
        </p:txBody>
      </p:sp>
      <p:sp>
        <p:nvSpPr>
          <p:cNvPr id="8" name="Freeform 8"/>
          <p:cNvSpPr/>
          <p:nvPr/>
        </p:nvSpPr>
        <p:spPr>
          <a:xfrm rot="-1220680">
            <a:off x="1851411" y="5755200"/>
            <a:ext cx="7315200" cy="3285190"/>
          </a:xfrm>
          <a:custGeom>
            <a:avLst/>
            <a:gdLst/>
            <a:ahLst/>
            <a:cxnLst/>
            <a:rect l="l" t="t" r="r" b="b"/>
            <a:pathLst>
              <a:path w="7315200" h="3285190">
                <a:moveTo>
                  <a:pt x="0" y="0"/>
                </a:moveTo>
                <a:lnTo>
                  <a:pt x="7315200" y="0"/>
                </a:lnTo>
                <a:lnTo>
                  <a:pt x="7315200" y="3285190"/>
                </a:lnTo>
                <a:lnTo>
                  <a:pt x="0" y="32851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1137654" flipH="1">
            <a:off x="1884129" y="663749"/>
            <a:ext cx="7315200" cy="3285190"/>
          </a:xfrm>
          <a:custGeom>
            <a:avLst/>
            <a:gdLst/>
            <a:ahLst/>
            <a:cxnLst/>
            <a:rect l="l" t="t" r="r" b="b"/>
            <a:pathLst>
              <a:path w="7315200" h="3285190">
                <a:moveTo>
                  <a:pt x="7315200" y="0"/>
                </a:moveTo>
                <a:lnTo>
                  <a:pt x="0" y="0"/>
                </a:lnTo>
                <a:lnTo>
                  <a:pt x="0" y="3285189"/>
                </a:lnTo>
                <a:lnTo>
                  <a:pt x="7315200" y="3285189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0" name="Group 10"/>
          <p:cNvGrpSpPr/>
          <p:nvPr/>
        </p:nvGrpSpPr>
        <p:grpSpPr>
          <a:xfrm rot="-5400000">
            <a:off x="11732360" y="8314651"/>
            <a:ext cx="5364341" cy="8318438"/>
            <a:chOff x="0" y="0"/>
            <a:chExt cx="6350000" cy="9846892"/>
          </a:xfrm>
        </p:grpSpPr>
        <p:sp>
          <p:nvSpPr>
            <p:cNvPr id="11" name="Freeform 11"/>
            <p:cNvSpPr/>
            <p:nvPr/>
          </p:nvSpPr>
          <p:spPr>
            <a:xfrm>
              <a:off x="0" y="82550"/>
              <a:ext cx="6350000" cy="9763072"/>
            </a:xfrm>
            <a:custGeom>
              <a:avLst/>
              <a:gdLst/>
              <a:ahLst/>
              <a:cxnLst/>
              <a:rect l="l" t="t" r="r" b="b"/>
              <a:pathLst>
                <a:path w="6350000" h="9763072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9763072"/>
                  </a:lnTo>
                  <a:lnTo>
                    <a:pt x="6350000" y="9763072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2A2E30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2094719" y="1950217"/>
            <a:ext cx="6833727" cy="645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4800">
                <a:solidFill>
                  <a:srgbClr val="FFFFFF"/>
                </a:solidFill>
                <a:latin typeface="Radley"/>
              </a:rPr>
              <a:t>Attestation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725007" y="3532365"/>
            <a:ext cx="8160592" cy="1654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82"/>
              </a:lnSpc>
            </a:pPr>
            <a:r>
              <a:rPr lang="en-US" sz="4282">
                <a:solidFill>
                  <a:srgbClr val="FFFFFF"/>
                </a:solidFill>
                <a:latin typeface="Radley"/>
              </a:rPr>
              <a:t>Consent &amp; Release Criminal Background Check ​</a:t>
            </a:r>
          </a:p>
          <a:p>
            <a:pPr algn="ctr">
              <a:lnSpc>
                <a:spcPts val="4282"/>
              </a:lnSpc>
            </a:pPr>
            <a:endParaRPr lang="en-US" sz="4282">
              <a:solidFill>
                <a:srgbClr val="FFFFFF"/>
              </a:solidFill>
              <a:latin typeface="Radley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124866" y="7040648"/>
            <a:ext cx="6833727" cy="645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4800">
                <a:solidFill>
                  <a:srgbClr val="FFFFFF"/>
                </a:solidFill>
                <a:latin typeface="Radley"/>
              </a:rPr>
              <a:t>Contact Information</a:t>
            </a:r>
          </a:p>
        </p:txBody>
      </p:sp>
      <p:sp>
        <p:nvSpPr>
          <p:cNvPr id="15" name="Freeform 15"/>
          <p:cNvSpPr/>
          <p:nvPr/>
        </p:nvSpPr>
        <p:spPr>
          <a:xfrm rot="5400000">
            <a:off x="13210194" y="-632026"/>
            <a:ext cx="2396437" cy="2464203"/>
          </a:xfrm>
          <a:custGeom>
            <a:avLst/>
            <a:gdLst/>
            <a:ahLst/>
            <a:cxnLst/>
            <a:rect l="l" t="t" r="r" b="b"/>
            <a:pathLst>
              <a:path w="2396437" h="2464203">
                <a:moveTo>
                  <a:pt x="0" y="0"/>
                </a:moveTo>
                <a:lnTo>
                  <a:pt x="2396437" y="0"/>
                </a:lnTo>
                <a:lnTo>
                  <a:pt x="2396437" y="2464202"/>
                </a:lnTo>
                <a:lnTo>
                  <a:pt x="0" y="24642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5400000">
            <a:off x="15640514" y="0"/>
            <a:ext cx="3116548" cy="3116548"/>
          </a:xfrm>
          <a:custGeom>
            <a:avLst/>
            <a:gdLst/>
            <a:ahLst/>
            <a:cxnLst/>
            <a:rect l="l" t="t" r="r" b="b"/>
            <a:pathLst>
              <a:path w="3116548" h="3116548">
                <a:moveTo>
                  <a:pt x="0" y="0"/>
                </a:moveTo>
                <a:lnTo>
                  <a:pt x="3116548" y="0"/>
                </a:lnTo>
                <a:lnTo>
                  <a:pt x="3116548" y="3116548"/>
                </a:lnTo>
                <a:lnTo>
                  <a:pt x="0" y="311654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428750">
            <a:off x="14004474" y="-2218756"/>
            <a:ext cx="2252354" cy="2313072"/>
          </a:xfrm>
          <a:custGeom>
            <a:avLst/>
            <a:gdLst/>
            <a:ahLst/>
            <a:cxnLst/>
            <a:rect l="l" t="t" r="r" b="b"/>
            <a:pathLst>
              <a:path w="2252354" h="2313072">
                <a:moveTo>
                  <a:pt x="0" y="0"/>
                </a:moveTo>
                <a:lnTo>
                  <a:pt x="2252354" y="0"/>
                </a:lnTo>
                <a:lnTo>
                  <a:pt x="2252354" y="2313072"/>
                </a:lnTo>
                <a:lnTo>
                  <a:pt x="0" y="231307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10800000" flipH="1" flipV="1">
            <a:off x="-1344943" y="6499502"/>
            <a:ext cx="2396437" cy="2464203"/>
          </a:xfrm>
          <a:custGeom>
            <a:avLst/>
            <a:gdLst/>
            <a:ahLst/>
            <a:cxnLst/>
            <a:rect l="l" t="t" r="r" b="b"/>
            <a:pathLst>
              <a:path w="2396437" h="2464203">
                <a:moveTo>
                  <a:pt x="2396437" y="2464203"/>
                </a:moveTo>
                <a:lnTo>
                  <a:pt x="0" y="2464203"/>
                </a:lnTo>
                <a:lnTo>
                  <a:pt x="0" y="0"/>
                </a:lnTo>
                <a:lnTo>
                  <a:pt x="2396437" y="0"/>
                </a:lnTo>
                <a:lnTo>
                  <a:pt x="2396437" y="2464203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 rot="5400000">
            <a:off x="-47580" y="8963705"/>
            <a:ext cx="3545173" cy="3545173"/>
          </a:xfrm>
          <a:custGeom>
            <a:avLst/>
            <a:gdLst/>
            <a:ahLst/>
            <a:cxnLst/>
            <a:rect l="l" t="t" r="r" b="b"/>
            <a:pathLst>
              <a:path w="3545173" h="3545173">
                <a:moveTo>
                  <a:pt x="0" y="0"/>
                </a:moveTo>
                <a:lnTo>
                  <a:pt x="3545173" y="0"/>
                </a:lnTo>
                <a:lnTo>
                  <a:pt x="3545173" y="3545173"/>
                </a:lnTo>
                <a:lnTo>
                  <a:pt x="0" y="354517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 rot="5400000" flipH="1" flipV="1">
            <a:off x="3784711" y="8929822"/>
            <a:ext cx="2396437" cy="2464203"/>
          </a:xfrm>
          <a:custGeom>
            <a:avLst/>
            <a:gdLst/>
            <a:ahLst/>
            <a:cxnLst/>
            <a:rect l="l" t="t" r="r" b="b"/>
            <a:pathLst>
              <a:path w="2396437" h="2464203">
                <a:moveTo>
                  <a:pt x="2396437" y="2464202"/>
                </a:moveTo>
                <a:lnTo>
                  <a:pt x="0" y="2464202"/>
                </a:lnTo>
                <a:lnTo>
                  <a:pt x="0" y="0"/>
                </a:lnTo>
                <a:lnTo>
                  <a:pt x="2396437" y="0"/>
                </a:lnTo>
                <a:lnTo>
                  <a:pt x="2396437" y="2464202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TextBox 21"/>
          <p:cNvSpPr txBox="1"/>
          <p:nvPr/>
        </p:nvSpPr>
        <p:spPr>
          <a:xfrm>
            <a:off x="10029887" y="5501499"/>
            <a:ext cx="7929893" cy="186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800"/>
              </a:lnSpc>
              <a:spcBef>
                <a:spcPct val="0"/>
              </a:spcBef>
            </a:pPr>
            <a:r>
              <a:rPr lang="en-US" sz="4800">
                <a:solidFill>
                  <a:srgbClr val="FFFFFF"/>
                </a:solidFill>
                <a:latin typeface="Radley"/>
              </a:rPr>
              <a:t>Complete these forms (folder) and turn in before leaving today.</a:t>
            </a:r>
          </a:p>
        </p:txBody>
      </p:sp>
      <p:sp>
        <p:nvSpPr>
          <p:cNvPr id="22" name="Freeform 22"/>
          <p:cNvSpPr/>
          <p:nvPr/>
        </p:nvSpPr>
        <p:spPr>
          <a:xfrm rot="-1220680">
            <a:off x="1179723" y="3815996"/>
            <a:ext cx="8453879" cy="3796560"/>
          </a:xfrm>
          <a:custGeom>
            <a:avLst/>
            <a:gdLst/>
            <a:ahLst/>
            <a:cxnLst/>
            <a:rect l="l" t="t" r="r" b="b"/>
            <a:pathLst>
              <a:path w="8453879" h="3796560">
                <a:moveTo>
                  <a:pt x="0" y="0"/>
                </a:moveTo>
                <a:lnTo>
                  <a:pt x="8453879" y="0"/>
                </a:lnTo>
                <a:lnTo>
                  <a:pt x="8453879" y="3796560"/>
                </a:lnTo>
                <a:lnTo>
                  <a:pt x="0" y="37965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TextBox 23"/>
          <p:cNvSpPr txBox="1"/>
          <p:nvPr/>
        </p:nvSpPr>
        <p:spPr>
          <a:xfrm>
            <a:off x="1009650" y="5349123"/>
            <a:ext cx="9102161" cy="1255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4800">
                <a:solidFill>
                  <a:srgbClr val="FFFFFF"/>
                </a:solidFill>
                <a:latin typeface="Radley"/>
              </a:rPr>
              <a:t>Publications Model and Release ​</a:t>
            </a:r>
          </a:p>
          <a:p>
            <a:pPr algn="ctr">
              <a:lnSpc>
                <a:spcPts val="4800"/>
              </a:lnSpc>
            </a:pPr>
            <a:endParaRPr lang="en-US" sz="4800">
              <a:solidFill>
                <a:srgbClr val="FFFFFF"/>
              </a:solidFill>
              <a:latin typeface="Radle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2E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2"/>
          <p:cNvGrpSpPr/>
          <p:nvPr/>
        </p:nvGrpSpPr>
        <p:grpSpPr>
          <a:xfrm>
            <a:off x="0" y="8885618"/>
            <a:ext cx="18288000" cy="3507346"/>
            <a:chOff x="0" y="0"/>
            <a:chExt cx="6350000" cy="1217828"/>
          </a:xfrm>
        </p:grpSpPr>
        <p:sp>
          <p:nvSpPr>
            <p:cNvPr id="13" name="Freeform 13"/>
            <p:cNvSpPr/>
            <p:nvPr/>
          </p:nvSpPr>
          <p:spPr>
            <a:xfrm>
              <a:off x="0" y="82550"/>
              <a:ext cx="6350000" cy="1134008"/>
            </a:xfrm>
            <a:custGeom>
              <a:avLst/>
              <a:gdLst/>
              <a:ahLst/>
              <a:cxnLst/>
              <a:rect l="l" t="t" r="r" b="b"/>
              <a:pathLst>
                <a:path w="6350000" h="1134008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1134008"/>
                  </a:lnTo>
                  <a:lnTo>
                    <a:pt x="6350000" y="1134008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F46530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AutoShape 14"/>
          <p:cNvSpPr/>
          <p:nvPr/>
        </p:nvSpPr>
        <p:spPr>
          <a:xfrm>
            <a:off x="785459" y="6542533"/>
            <a:ext cx="2058128" cy="0"/>
          </a:xfrm>
          <a:prstGeom prst="line">
            <a:avLst/>
          </a:prstGeom>
          <a:ln w="19050" cap="rnd">
            <a:solidFill>
              <a:srgbClr val="F465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5" name="AutoShape 15"/>
          <p:cNvSpPr/>
          <p:nvPr/>
        </p:nvSpPr>
        <p:spPr>
          <a:xfrm>
            <a:off x="3235396" y="6531981"/>
            <a:ext cx="2058128" cy="0"/>
          </a:xfrm>
          <a:prstGeom prst="line">
            <a:avLst/>
          </a:prstGeom>
          <a:ln w="19050" cap="rnd">
            <a:solidFill>
              <a:srgbClr val="F465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" name="AutoShape 16"/>
          <p:cNvSpPr/>
          <p:nvPr/>
        </p:nvSpPr>
        <p:spPr>
          <a:xfrm>
            <a:off x="5685333" y="6531981"/>
            <a:ext cx="2058128" cy="0"/>
          </a:xfrm>
          <a:prstGeom prst="line">
            <a:avLst/>
          </a:prstGeom>
          <a:ln w="19050" cap="rnd">
            <a:solidFill>
              <a:srgbClr val="F465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7" name="AutoShape 17"/>
          <p:cNvSpPr/>
          <p:nvPr/>
        </p:nvSpPr>
        <p:spPr>
          <a:xfrm>
            <a:off x="8135271" y="6553085"/>
            <a:ext cx="2058128" cy="0"/>
          </a:xfrm>
          <a:prstGeom prst="line">
            <a:avLst/>
          </a:prstGeom>
          <a:ln w="19050" cap="rnd">
            <a:solidFill>
              <a:srgbClr val="F465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8" name="AutoShape 18"/>
          <p:cNvSpPr/>
          <p:nvPr/>
        </p:nvSpPr>
        <p:spPr>
          <a:xfrm>
            <a:off x="10585208" y="6553085"/>
            <a:ext cx="2058128" cy="0"/>
          </a:xfrm>
          <a:prstGeom prst="line">
            <a:avLst/>
          </a:prstGeom>
          <a:ln w="19050" cap="rnd">
            <a:solidFill>
              <a:srgbClr val="F465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Box 19"/>
          <p:cNvSpPr txBox="1"/>
          <p:nvPr/>
        </p:nvSpPr>
        <p:spPr>
          <a:xfrm>
            <a:off x="785459" y="5525512"/>
            <a:ext cx="2058128" cy="8095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01"/>
              </a:lnSpc>
            </a:pPr>
            <a:r>
              <a:rPr lang="en-US" sz="3101">
                <a:solidFill>
                  <a:srgbClr val="FFFFFF"/>
                </a:solidFill>
                <a:latin typeface="Radley"/>
              </a:rPr>
              <a:t>Dr. Monica Hough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195312" y="5525512"/>
            <a:ext cx="2138295" cy="8095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01"/>
              </a:lnSpc>
            </a:pPr>
            <a:r>
              <a:rPr lang="en-US" sz="3101">
                <a:solidFill>
                  <a:srgbClr val="FFFFFF"/>
                </a:solidFill>
                <a:latin typeface="Radley"/>
              </a:rPr>
              <a:t>Dr. Aliette Alfano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685333" y="5525512"/>
            <a:ext cx="2058128" cy="8095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01"/>
              </a:lnSpc>
            </a:pPr>
            <a:r>
              <a:rPr lang="en-US" sz="3101">
                <a:solidFill>
                  <a:srgbClr val="FFFFFF"/>
                </a:solidFill>
                <a:latin typeface="Radley"/>
              </a:rPr>
              <a:t>Dr. Angela Medina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095187" y="5525512"/>
            <a:ext cx="2138295" cy="8095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01"/>
              </a:lnSpc>
            </a:pPr>
            <a:r>
              <a:rPr lang="en-US" sz="3101">
                <a:solidFill>
                  <a:srgbClr val="FFFFFF"/>
                </a:solidFill>
                <a:latin typeface="Radley"/>
              </a:rPr>
              <a:t>Dr. Jean Mead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213441" y="5519930"/>
            <a:ext cx="2802362" cy="8090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01"/>
              </a:lnSpc>
            </a:pPr>
            <a:r>
              <a:rPr lang="en-US" sz="3101">
                <a:solidFill>
                  <a:srgbClr val="FFFFFF"/>
                </a:solidFill>
                <a:latin typeface="Radley"/>
              </a:rPr>
              <a:t>Dr. </a:t>
            </a:r>
            <a:r>
              <a:rPr lang="en-US" sz="3101" err="1">
                <a:solidFill>
                  <a:srgbClr val="FFFFFF"/>
                </a:solidFill>
                <a:latin typeface="Radley"/>
              </a:rPr>
              <a:t>Mariateresa</a:t>
            </a:r>
            <a:r>
              <a:rPr lang="en-US" sz="3101">
                <a:solidFill>
                  <a:srgbClr val="FFFFFF"/>
                </a:solidFill>
                <a:latin typeface="Radley"/>
              </a:rPr>
              <a:t> (Teri) Muñoz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785459" y="6762269"/>
            <a:ext cx="2058128" cy="695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8"/>
              </a:lnSpc>
            </a:pPr>
            <a:r>
              <a:rPr lang="en-US" sz="2658">
                <a:solidFill>
                  <a:srgbClr val="FFFFFF"/>
                </a:solidFill>
                <a:latin typeface="Radley"/>
              </a:rPr>
              <a:t>Dept. Chair</a:t>
            </a:r>
          </a:p>
          <a:p>
            <a:pPr algn="ctr">
              <a:lnSpc>
                <a:spcPts val="2658"/>
              </a:lnSpc>
            </a:pPr>
            <a:r>
              <a:rPr lang="en-US" sz="2658">
                <a:solidFill>
                  <a:srgbClr val="FFFFFF"/>
                </a:solidFill>
                <a:latin typeface="Radley"/>
              </a:rPr>
              <a:t>Professor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3195312" y="6762269"/>
            <a:ext cx="2138295" cy="695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8"/>
              </a:lnSpc>
            </a:pPr>
            <a:r>
              <a:rPr lang="en-US" sz="2658">
                <a:solidFill>
                  <a:srgbClr val="FFFFFF"/>
                </a:solidFill>
                <a:latin typeface="Radley"/>
              </a:rPr>
              <a:t>Assistant Professor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5685333" y="6762269"/>
            <a:ext cx="2058128" cy="695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8"/>
              </a:lnSpc>
            </a:pPr>
            <a:r>
              <a:rPr lang="en-US" sz="2658">
                <a:solidFill>
                  <a:srgbClr val="FFFFFF"/>
                </a:solidFill>
                <a:latin typeface="Radley"/>
              </a:rPr>
              <a:t>Associate Professor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8095187" y="6762269"/>
            <a:ext cx="2138295" cy="10328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8"/>
              </a:lnSpc>
            </a:pPr>
            <a:r>
              <a:rPr lang="en-US" sz="2658">
                <a:solidFill>
                  <a:srgbClr val="FFFFFF"/>
                </a:solidFill>
                <a:latin typeface="Radley"/>
              </a:rPr>
              <a:t>Clinical Associate Professor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585208" y="6762269"/>
            <a:ext cx="2058128" cy="10491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8"/>
              </a:lnSpc>
            </a:pPr>
            <a:r>
              <a:rPr lang="en-US" sz="2650">
                <a:solidFill>
                  <a:srgbClr val="FFFFFF"/>
                </a:solidFill>
                <a:latin typeface="Radley"/>
              </a:rPr>
              <a:t>Clinical Associate  Professor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115997" y="1181100"/>
            <a:ext cx="9421394" cy="1048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00"/>
              </a:lnSpc>
            </a:pPr>
            <a:r>
              <a:rPr lang="en-US" sz="7900" spc="-158">
                <a:solidFill>
                  <a:srgbClr val="FFFFFF"/>
                </a:solidFill>
                <a:latin typeface="Arsenal"/>
              </a:rPr>
              <a:t>Meet Our Faculty</a:t>
            </a:r>
          </a:p>
        </p:txBody>
      </p:sp>
      <p:sp>
        <p:nvSpPr>
          <p:cNvPr id="32" name="AutoShape 32"/>
          <p:cNvSpPr/>
          <p:nvPr/>
        </p:nvSpPr>
        <p:spPr>
          <a:xfrm>
            <a:off x="12995761" y="6553085"/>
            <a:ext cx="2058128" cy="0"/>
          </a:xfrm>
          <a:prstGeom prst="line">
            <a:avLst/>
          </a:prstGeom>
          <a:ln w="19050" cap="rnd">
            <a:solidFill>
              <a:srgbClr val="F465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3" name="TextBox 33"/>
          <p:cNvSpPr txBox="1"/>
          <p:nvPr/>
        </p:nvSpPr>
        <p:spPr>
          <a:xfrm>
            <a:off x="13075929" y="5519930"/>
            <a:ext cx="2058128" cy="8095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01"/>
              </a:lnSpc>
            </a:pPr>
            <a:r>
              <a:rPr lang="en-US" sz="3101">
                <a:solidFill>
                  <a:srgbClr val="FFFFFF"/>
                </a:solidFill>
                <a:latin typeface="Radley"/>
              </a:rPr>
              <a:t>Dr. Chelsea Sommer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2995761" y="6762269"/>
            <a:ext cx="2058128" cy="695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8"/>
              </a:lnSpc>
            </a:pPr>
            <a:r>
              <a:rPr lang="en-US" sz="2658">
                <a:solidFill>
                  <a:srgbClr val="FFFFFF"/>
                </a:solidFill>
                <a:latin typeface="Radley"/>
              </a:rPr>
              <a:t>Assistant Professor</a:t>
            </a:r>
          </a:p>
        </p:txBody>
      </p:sp>
      <p:grpSp>
        <p:nvGrpSpPr>
          <p:cNvPr id="35" name="Group 35"/>
          <p:cNvGrpSpPr/>
          <p:nvPr/>
        </p:nvGrpSpPr>
        <p:grpSpPr>
          <a:xfrm>
            <a:off x="15444414" y="2982330"/>
            <a:ext cx="2058128" cy="2058128"/>
            <a:chOff x="0" y="0"/>
            <a:chExt cx="12700000" cy="12700000"/>
          </a:xfrm>
        </p:grpSpPr>
        <p:sp>
          <p:nvSpPr>
            <p:cNvPr id="36" name="Freeform 36"/>
            <p:cNvSpPr/>
            <p:nvPr/>
          </p:nvSpPr>
          <p:spPr>
            <a:xfrm>
              <a:off x="-11430" y="857250"/>
              <a:ext cx="13009880" cy="11644630"/>
            </a:xfrm>
            <a:custGeom>
              <a:avLst/>
              <a:gdLst/>
              <a:ahLst/>
              <a:cxnLst/>
              <a:rect l="l" t="t" r="r" b="b"/>
              <a:pathLst>
                <a:path w="13009880" h="11644630">
                  <a:moveTo>
                    <a:pt x="10152380" y="938530"/>
                  </a:moveTo>
                  <a:cubicBezTo>
                    <a:pt x="8962390" y="189230"/>
                    <a:pt x="8643620" y="154940"/>
                    <a:pt x="7245350" y="0"/>
                  </a:cubicBezTo>
                  <a:cubicBezTo>
                    <a:pt x="4039870" y="38100"/>
                    <a:pt x="1441450" y="1889760"/>
                    <a:pt x="435610" y="4933950"/>
                  </a:cubicBezTo>
                  <a:cubicBezTo>
                    <a:pt x="91440" y="5975350"/>
                    <a:pt x="0" y="7139940"/>
                    <a:pt x="403860" y="8159750"/>
                  </a:cubicBezTo>
                  <a:cubicBezTo>
                    <a:pt x="934720" y="9499600"/>
                    <a:pt x="2254250" y="10407650"/>
                    <a:pt x="3648710" y="10773410"/>
                  </a:cubicBezTo>
                  <a:cubicBezTo>
                    <a:pt x="5043170" y="11140440"/>
                    <a:pt x="6578600" y="11644630"/>
                    <a:pt x="8008620" y="11470640"/>
                  </a:cubicBezTo>
                  <a:cubicBezTo>
                    <a:pt x="9123680" y="11334750"/>
                    <a:pt x="10237470" y="10519410"/>
                    <a:pt x="11071860" y="9767570"/>
                  </a:cubicBezTo>
                  <a:cubicBezTo>
                    <a:pt x="11625580" y="9268460"/>
                    <a:pt x="11971020" y="8576310"/>
                    <a:pt x="12202160" y="7867650"/>
                  </a:cubicBezTo>
                  <a:cubicBezTo>
                    <a:pt x="13009880" y="5401310"/>
                    <a:pt x="12348210" y="2322830"/>
                    <a:pt x="10152380" y="938530"/>
                  </a:cubicBezTo>
                  <a:close/>
                </a:path>
              </a:pathLst>
            </a:custGeom>
            <a:blipFill>
              <a:blip r:embed="rId2"/>
              <a:stretch>
                <a:fillRect l="-126636" r="-35953" b="-8860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" name="AutoShape 37"/>
          <p:cNvSpPr/>
          <p:nvPr/>
        </p:nvSpPr>
        <p:spPr>
          <a:xfrm>
            <a:off x="15444414" y="6553085"/>
            <a:ext cx="2058128" cy="0"/>
          </a:xfrm>
          <a:prstGeom prst="line">
            <a:avLst/>
          </a:prstGeom>
          <a:ln w="19050" cap="rnd">
            <a:solidFill>
              <a:srgbClr val="F465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8" name="TextBox 38"/>
          <p:cNvSpPr txBox="1"/>
          <p:nvPr/>
        </p:nvSpPr>
        <p:spPr>
          <a:xfrm>
            <a:off x="15444414" y="5525512"/>
            <a:ext cx="2058128" cy="807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01"/>
              </a:lnSpc>
            </a:pPr>
            <a:r>
              <a:rPr lang="en-US" sz="3100">
                <a:solidFill>
                  <a:srgbClr val="FFFFFF"/>
                </a:solidFill>
                <a:latin typeface="Radley"/>
              </a:rPr>
              <a:t>Dr. Stacey Pavelko</a:t>
            </a:r>
            <a:endParaRPr lang="en-US"/>
          </a:p>
        </p:txBody>
      </p:sp>
      <p:sp>
        <p:nvSpPr>
          <p:cNvPr id="39" name="TextBox 39"/>
          <p:cNvSpPr txBox="1"/>
          <p:nvPr/>
        </p:nvSpPr>
        <p:spPr>
          <a:xfrm>
            <a:off x="15444414" y="6762269"/>
            <a:ext cx="2058128" cy="702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8"/>
              </a:lnSpc>
            </a:pPr>
            <a:r>
              <a:rPr lang="en-US" sz="2650">
                <a:solidFill>
                  <a:srgbClr val="FFFFFF"/>
                </a:solidFill>
                <a:latin typeface="Radley"/>
              </a:rPr>
              <a:t>Associate Professor</a:t>
            </a:r>
          </a:p>
        </p:txBody>
      </p:sp>
      <p:pic>
        <p:nvPicPr>
          <p:cNvPr id="1030" name="Picture 6" descr="Alfano, Dr. Alliete ">
            <a:extLst>
              <a:ext uri="{FF2B5EF4-FFF2-40B4-BE49-F238E27FC236}">
                <a16:creationId xmlns:a16="http://schemas.microsoft.com/office/drawing/2014/main" id="{8BB027AD-1E13-B7FE-7127-A9209572A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206" y="2797469"/>
            <a:ext cx="2405152" cy="262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ead, Dr. Jean ">
            <a:extLst>
              <a:ext uri="{FF2B5EF4-FFF2-40B4-BE49-F238E27FC236}">
                <a16:creationId xmlns:a16="http://schemas.microsoft.com/office/drawing/2014/main" id="{C1C7B1E3-B1BD-EF21-CD5A-A55BFF458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010" y="2780231"/>
            <a:ext cx="2230185" cy="261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edina, Dr. Angela ">
            <a:extLst>
              <a:ext uri="{FF2B5EF4-FFF2-40B4-BE49-F238E27FC236}">
                <a16:creationId xmlns:a16="http://schemas.microsoft.com/office/drawing/2014/main" id="{E63CB71B-B8A7-9D31-81B8-C7E2749AB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535" y="2800109"/>
            <a:ext cx="2238298" cy="261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Muñoz, Dr. Mariateresa">
            <a:extLst>
              <a:ext uri="{FF2B5EF4-FFF2-40B4-BE49-F238E27FC236}">
                <a16:creationId xmlns:a16="http://schemas.microsoft.com/office/drawing/2014/main" id="{727B7778-299C-BA15-C9BC-FA9D4E3113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8" r="9260"/>
          <a:stretch/>
        </p:blipFill>
        <p:spPr bwMode="auto">
          <a:xfrm>
            <a:off x="10429849" y="2793983"/>
            <a:ext cx="2368845" cy="2672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Sommer, Dr. Chelsea">
            <a:extLst>
              <a:ext uri="{FF2B5EF4-FFF2-40B4-BE49-F238E27FC236}">
                <a16:creationId xmlns:a16="http://schemas.microsoft.com/office/drawing/2014/main" id="{CA7391B6-1CC4-2513-5C41-C66F01467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5761" y="2793983"/>
            <a:ext cx="2244239" cy="26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preview">
            <a:extLst>
              <a:ext uri="{FF2B5EF4-FFF2-40B4-BE49-F238E27FC236}">
                <a16:creationId xmlns:a16="http://schemas.microsoft.com/office/drawing/2014/main" id="{B5262AA9-B0C5-59E2-5168-3231F31FA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55" y="2793983"/>
            <a:ext cx="2501499" cy="262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0" y="-431801"/>
            <a:ext cx="18288000" cy="2576314"/>
            <a:chOff x="0" y="0"/>
            <a:chExt cx="6350000" cy="1395869"/>
          </a:xfrm>
        </p:grpSpPr>
        <p:sp>
          <p:nvSpPr>
            <p:cNvPr id="3" name="Freeform 3"/>
            <p:cNvSpPr/>
            <p:nvPr/>
          </p:nvSpPr>
          <p:spPr>
            <a:xfrm>
              <a:off x="0" y="82550"/>
              <a:ext cx="6350000" cy="1312049"/>
            </a:xfrm>
            <a:custGeom>
              <a:avLst/>
              <a:gdLst/>
              <a:ahLst/>
              <a:cxnLst/>
              <a:rect l="l" t="t" r="r" b="b"/>
              <a:pathLst>
                <a:path w="6350000" h="1312049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1312049"/>
                  </a:lnTo>
                  <a:lnTo>
                    <a:pt x="6350000" y="1312049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D4EDF4">
                <a:alpha val="80000"/>
              </a:srgbClr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2391701" y="580707"/>
            <a:ext cx="14133662" cy="1048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900" b="0" i="0" u="none" strike="noStrike" kern="1200" cap="none" spc="-158" normalizeH="0" baseline="0" noProof="0">
                <a:ln>
                  <a:noFill/>
                </a:ln>
                <a:solidFill>
                  <a:srgbClr val="2A2E30"/>
                </a:solidFill>
                <a:effectLst/>
                <a:uLnTx/>
                <a:uFillTx/>
                <a:latin typeface="Arsenal"/>
                <a:ea typeface="Arsenal"/>
                <a:cs typeface="Arsenal"/>
                <a:sym typeface="Arsenal"/>
              </a:rPr>
              <a:t>Student Advising and their Advisors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ACE1D2-E25B-D626-36DC-8CFEC85E2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08" y="2463800"/>
            <a:ext cx="7225906" cy="66034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094A54-3C1E-6490-5788-20A0A376AB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8191" y="2551527"/>
            <a:ext cx="7767172" cy="6603403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-1470675" y="715312"/>
            <a:ext cx="10287000" cy="8856377"/>
            <a:chOff x="0" y="0"/>
            <a:chExt cx="6350000" cy="5466899"/>
          </a:xfrm>
        </p:grpSpPr>
        <p:sp>
          <p:nvSpPr>
            <p:cNvPr id="3" name="Freeform 3"/>
            <p:cNvSpPr/>
            <p:nvPr/>
          </p:nvSpPr>
          <p:spPr>
            <a:xfrm>
              <a:off x="0" y="82550"/>
              <a:ext cx="6350000" cy="5383079"/>
            </a:xfrm>
            <a:custGeom>
              <a:avLst/>
              <a:gdLst/>
              <a:ahLst/>
              <a:cxnLst/>
              <a:rect l="l" t="t" r="r" b="b"/>
              <a:pathLst>
                <a:path w="6350000" h="5383079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5383079"/>
                  </a:lnTo>
                  <a:lnTo>
                    <a:pt x="6350000" y="5383079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D4EDF4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797380" y="1171575"/>
            <a:ext cx="6717904" cy="7127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00"/>
              </a:lnSpc>
            </a:pPr>
            <a:r>
              <a:rPr lang="en-US" sz="8000" spc="-160">
                <a:solidFill>
                  <a:srgbClr val="2A2E30"/>
                </a:solidFill>
                <a:latin typeface="Arsenal"/>
              </a:rPr>
              <a:t>NSSHLA: National Student Speech-Language-Hearing Association</a:t>
            </a:r>
          </a:p>
          <a:p>
            <a:pPr>
              <a:lnSpc>
                <a:spcPts val="8000"/>
              </a:lnSpc>
            </a:pPr>
            <a:r>
              <a:rPr lang="en-US" sz="8000" spc="-160">
                <a:solidFill>
                  <a:srgbClr val="2A2E30"/>
                </a:solidFill>
                <a:latin typeface="Arsenal"/>
              </a:rPr>
              <a:t>FIU Chapter​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515284" y="-4600"/>
            <a:ext cx="9532666" cy="10486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00"/>
              </a:lnSpc>
            </a:pPr>
            <a:r>
              <a:rPr lang="en-US" sz="4800">
                <a:solidFill>
                  <a:srgbClr val="2A2E30"/>
                </a:solidFill>
                <a:latin typeface="Radley"/>
              </a:rPr>
              <a:t>     </a:t>
            </a:r>
            <a:r>
              <a:rPr lang="en-US" sz="3600">
                <a:solidFill>
                  <a:srgbClr val="2A2E30"/>
                </a:solidFill>
                <a:latin typeface="Radley"/>
              </a:rPr>
              <a:t>FIU Officers​</a:t>
            </a:r>
          </a:p>
          <a:p>
            <a:pPr>
              <a:lnSpc>
                <a:spcPts val="4800"/>
              </a:lnSpc>
            </a:pPr>
            <a:r>
              <a:rPr lang="en-US" sz="3600">
                <a:solidFill>
                  <a:srgbClr val="2A2E30"/>
                </a:solidFill>
                <a:latin typeface="Radley"/>
              </a:rPr>
              <a:t>​</a:t>
            </a:r>
          </a:p>
          <a:p>
            <a:pPr marL="1036320" lvl="1" indent="-518160">
              <a:lnSpc>
                <a:spcPts val="4800"/>
              </a:lnSpc>
              <a:buFont typeface="Arial"/>
              <a:buChar char="•"/>
            </a:pPr>
            <a:r>
              <a:rPr lang="en-US" sz="3600">
                <a:solidFill>
                  <a:srgbClr val="2A2E30"/>
                </a:solidFill>
                <a:latin typeface="Radley"/>
              </a:rPr>
              <a:t> President: </a:t>
            </a:r>
            <a:r>
              <a:rPr lang="en-US" sz="3600" err="1">
                <a:solidFill>
                  <a:srgbClr val="2A2E30"/>
                </a:solidFill>
                <a:latin typeface="Radley"/>
              </a:rPr>
              <a:t>Jannabel</a:t>
            </a:r>
            <a:r>
              <a:rPr lang="en-US" sz="3600">
                <a:solidFill>
                  <a:srgbClr val="2A2E30"/>
                </a:solidFill>
                <a:latin typeface="Radley"/>
              </a:rPr>
              <a:t> Ameen </a:t>
            </a:r>
            <a:endParaRPr lang="en-US" sz="3600"/>
          </a:p>
          <a:p>
            <a:pPr marL="518160" lvl="1">
              <a:lnSpc>
                <a:spcPts val="4800"/>
              </a:lnSpc>
            </a:pPr>
            <a:r>
              <a:rPr lang="en-US" sz="3600">
                <a:solidFill>
                  <a:srgbClr val="2A2E30"/>
                </a:solidFill>
                <a:latin typeface="Radley"/>
              </a:rPr>
              <a:t>         (email: jamee001@fiu.edu) </a:t>
            </a:r>
            <a:endParaRPr lang="en-US" sz="3600">
              <a:ea typeface="Calibri"/>
              <a:cs typeface="Calibri"/>
            </a:endParaRPr>
          </a:p>
          <a:p>
            <a:pPr>
              <a:lnSpc>
                <a:spcPts val="4800"/>
              </a:lnSpc>
            </a:pPr>
            <a:r>
              <a:rPr lang="en-US" sz="3600">
                <a:solidFill>
                  <a:srgbClr val="2A2E30"/>
                </a:solidFill>
                <a:latin typeface="Radley"/>
              </a:rPr>
              <a:t> ​</a:t>
            </a:r>
          </a:p>
          <a:p>
            <a:pPr marL="1036320" lvl="1" indent="-518160">
              <a:lnSpc>
                <a:spcPts val="4800"/>
              </a:lnSpc>
              <a:buFont typeface="Arial"/>
              <a:buChar char="•"/>
            </a:pPr>
            <a:r>
              <a:rPr lang="en-US" sz="3600">
                <a:solidFill>
                  <a:srgbClr val="2A2E30"/>
                </a:solidFill>
                <a:latin typeface="Radley"/>
              </a:rPr>
              <a:t> Vice President: Stephanie Delvalle and Mabel Aday​</a:t>
            </a:r>
            <a:endParaRPr lang="en-US" sz="3600">
              <a:latin typeface="Radley"/>
            </a:endParaRPr>
          </a:p>
          <a:p>
            <a:pPr>
              <a:lnSpc>
                <a:spcPts val="4800"/>
              </a:lnSpc>
            </a:pPr>
            <a:r>
              <a:rPr lang="en-US" sz="3600">
                <a:solidFill>
                  <a:srgbClr val="2A2E30"/>
                </a:solidFill>
                <a:latin typeface="Radley"/>
              </a:rPr>
              <a:t>​</a:t>
            </a:r>
          </a:p>
          <a:p>
            <a:pPr marL="1036320" lvl="1" indent="-518160">
              <a:lnSpc>
                <a:spcPts val="4800"/>
              </a:lnSpc>
              <a:buFont typeface="Arial"/>
              <a:buChar char="•"/>
            </a:pPr>
            <a:r>
              <a:rPr lang="en-US" sz="3600">
                <a:solidFill>
                  <a:srgbClr val="2A2E30"/>
                </a:solidFill>
                <a:latin typeface="Radley"/>
              </a:rPr>
              <a:t> Social Media Coordinator: Suzette Bazan​</a:t>
            </a:r>
          </a:p>
          <a:p>
            <a:pPr>
              <a:lnSpc>
                <a:spcPts val="4800"/>
              </a:lnSpc>
            </a:pPr>
            <a:r>
              <a:rPr lang="en-US" sz="3600">
                <a:solidFill>
                  <a:srgbClr val="2A2E30"/>
                </a:solidFill>
                <a:latin typeface="Radley"/>
              </a:rPr>
              <a:t>​</a:t>
            </a:r>
          </a:p>
          <a:p>
            <a:pPr marL="1036320" lvl="1" indent="-518160">
              <a:lnSpc>
                <a:spcPts val="4800"/>
              </a:lnSpc>
              <a:buFont typeface="Arial"/>
              <a:buChar char="•"/>
            </a:pPr>
            <a:r>
              <a:rPr lang="en-US" sz="3600">
                <a:solidFill>
                  <a:srgbClr val="2A2E30"/>
                </a:solidFill>
                <a:latin typeface="Radley"/>
              </a:rPr>
              <a:t> Treasurer: Daniela Cruz​</a:t>
            </a:r>
          </a:p>
          <a:p>
            <a:pPr>
              <a:lnSpc>
                <a:spcPts val="4800"/>
              </a:lnSpc>
            </a:pPr>
            <a:r>
              <a:rPr lang="en-US" sz="3600">
                <a:solidFill>
                  <a:srgbClr val="2A2E30"/>
                </a:solidFill>
                <a:latin typeface="Radley"/>
              </a:rPr>
              <a:t>​</a:t>
            </a:r>
          </a:p>
          <a:p>
            <a:pPr marL="1036320" lvl="1" indent="-518160">
              <a:lnSpc>
                <a:spcPts val="4800"/>
              </a:lnSpc>
              <a:buFont typeface="Arial"/>
              <a:buChar char="•"/>
            </a:pPr>
            <a:r>
              <a:rPr lang="en-US" sz="3600">
                <a:solidFill>
                  <a:srgbClr val="2A2E30"/>
                </a:solidFill>
                <a:latin typeface="Radley"/>
              </a:rPr>
              <a:t> CSO Representative: Vanessa Alcalde​</a:t>
            </a:r>
          </a:p>
          <a:p>
            <a:pPr marL="518160" lvl="1">
              <a:lnSpc>
                <a:spcPts val="4800"/>
              </a:lnSpc>
            </a:pPr>
            <a:endParaRPr lang="en-US" sz="3600">
              <a:solidFill>
                <a:srgbClr val="2A2E30"/>
              </a:solidFill>
              <a:latin typeface="Radley"/>
            </a:endParaRPr>
          </a:p>
          <a:p>
            <a:pPr marL="1036320" lvl="1" indent="-518160">
              <a:lnSpc>
                <a:spcPts val="4800"/>
              </a:lnSpc>
              <a:buFont typeface="Arial"/>
              <a:buChar char="•"/>
            </a:pPr>
            <a:r>
              <a:rPr lang="en-US" sz="3600">
                <a:solidFill>
                  <a:srgbClr val="2A2E30"/>
                </a:solidFill>
                <a:latin typeface="Radley"/>
              </a:rPr>
              <a:t>Secretary: Isabella </a:t>
            </a:r>
            <a:r>
              <a:rPr lang="en-US" sz="3600" err="1">
                <a:solidFill>
                  <a:srgbClr val="2A2E30"/>
                </a:solidFill>
                <a:latin typeface="Radley"/>
              </a:rPr>
              <a:t>Ovies</a:t>
            </a:r>
            <a:r>
              <a:rPr lang="en-US" sz="3600">
                <a:solidFill>
                  <a:srgbClr val="2A2E30"/>
                </a:solidFill>
                <a:latin typeface="Radley"/>
              </a:rPr>
              <a:t> Morales</a:t>
            </a:r>
          </a:p>
          <a:p>
            <a:pPr marL="518160" lvl="1">
              <a:lnSpc>
                <a:spcPts val="4800"/>
              </a:lnSpc>
            </a:pPr>
            <a:r>
              <a:rPr lang="en-US" sz="3600">
                <a:solidFill>
                  <a:srgbClr val="2A2E30"/>
                </a:solidFill>
                <a:latin typeface="Radley"/>
              </a:rPr>
              <a:t>Departmental Advisor: Dr. </a:t>
            </a:r>
            <a:r>
              <a:rPr lang="en-US" sz="3600" err="1">
                <a:solidFill>
                  <a:srgbClr val="2A2E30"/>
                </a:solidFill>
                <a:latin typeface="Radley"/>
              </a:rPr>
              <a:t>Alliete</a:t>
            </a:r>
            <a:r>
              <a:rPr lang="en-US" sz="3600">
                <a:solidFill>
                  <a:srgbClr val="2A2E30"/>
                </a:solidFill>
                <a:latin typeface="Radley"/>
              </a:rPr>
              <a:t> Alfano</a:t>
            </a:r>
          </a:p>
          <a:p>
            <a:pPr>
              <a:lnSpc>
                <a:spcPts val="4800"/>
              </a:lnSpc>
            </a:pPr>
            <a:endParaRPr lang="en-US" sz="4800">
              <a:solidFill>
                <a:srgbClr val="2A2E30"/>
              </a:solidFill>
              <a:latin typeface="Radley"/>
            </a:endParaRPr>
          </a:p>
        </p:txBody>
      </p:sp>
      <p:sp>
        <p:nvSpPr>
          <p:cNvPr id="6" name="Freeform 6"/>
          <p:cNvSpPr/>
          <p:nvPr/>
        </p:nvSpPr>
        <p:spPr>
          <a:xfrm flipH="1">
            <a:off x="17259300" y="-213449"/>
            <a:ext cx="3545173" cy="3545173"/>
          </a:xfrm>
          <a:custGeom>
            <a:avLst/>
            <a:gdLst/>
            <a:ahLst/>
            <a:cxnLst/>
            <a:rect l="l" t="t" r="r" b="b"/>
            <a:pathLst>
              <a:path w="3545173" h="3545173">
                <a:moveTo>
                  <a:pt x="3545173" y="0"/>
                </a:moveTo>
                <a:lnTo>
                  <a:pt x="0" y="0"/>
                </a:lnTo>
                <a:lnTo>
                  <a:pt x="0" y="3545173"/>
                </a:lnTo>
                <a:lnTo>
                  <a:pt x="3545173" y="3545173"/>
                </a:lnTo>
                <a:lnTo>
                  <a:pt x="354517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5400000" flipH="1" flipV="1">
            <a:off x="17259300" y="3370913"/>
            <a:ext cx="3545173" cy="3545173"/>
          </a:xfrm>
          <a:custGeom>
            <a:avLst/>
            <a:gdLst/>
            <a:ahLst/>
            <a:cxnLst/>
            <a:rect l="l" t="t" r="r" b="b"/>
            <a:pathLst>
              <a:path w="3545173" h="3545173">
                <a:moveTo>
                  <a:pt x="3545173" y="3545174"/>
                </a:moveTo>
                <a:lnTo>
                  <a:pt x="0" y="3545174"/>
                </a:lnTo>
                <a:lnTo>
                  <a:pt x="0" y="0"/>
                </a:lnTo>
                <a:lnTo>
                  <a:pt x="3545173" y="0"/>
                </a:lnTo>
                <a:lnTo>
                  <a:pt x="3545173" y="3545174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flipH="1" flipV="1">
            <a:off x="17259300" y="6916087"/>
            <a:ext cx="3545173" cy="3545173"/>
          </a:xfrm>
          <a:custGeom>
            <a:avLst/>
            <a:gdLst/>
            <a:ahLst/>
            <a:cxnLst/>
            <a:rect l="l" t="t" r="r" b="b"/>
            <a:pathLst>
              <a:path w="3545173" h="3545173">
                <a:moveTo>
                  <a:pt x="3545173" y="3545173"/>
                </a:moveTo>
                <a:lnTo>
                  <a:pt x="0" y="3545173"/>
                </a:lnTo>
                <a:lnTo>
                  <a:pt x="0" y="0"/>
                </a:lnTo>
                <a:lnTo>
                  <a:pt x="3545173" y="0"/>
                </a:lnTo>
                <a:lnTo>
                  <a:pt x="3545173" y="3545173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0" y="0"/>
            <a:ext cx="18288000" cy="4020103"/>
            <a:chOff x="0" y="0"/>
            <a:chExt cx="6350000" cy="1395869"/>
          </a:xfrm>
        </p:grpSpPr>
        <p:sp>
          <p:nvSpPr>
            <p:cNvPr id="3" name="Freeform 3"/>
            <p:cNvSpPr/>
            <p:nvPr/>
          </p:nvSpPr>
          <p:spPr>
            <a:xfrm>
              <a:off x="0" y="82550"/>
              <a:ext cx="6350000" cy="1312049"/>
            </a:xfrm>
            <a:custGeom>
              <a:avLst/>
              <a:gdLst/>
              <a:ahLst/>
              <a:cxnLst/>
              <a:rect l="l" t="t" r="r" b="b"/>
              <a:pathLst>
                <a:path w="6350000" h="1312049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1312049"/>
                  </a:lnTo>
                  <a:lnTo>
                    <a:pt x="6350000" y="1312049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D4EDF4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>
            <a:off x="-341307" y="8986737"/>
            <a:ext cx="2758725" cy="2836736"/>
          </a:xfrm>
          <a:custGeom>
            <a:avLst/>
            <a:gdLst/>
            <a:ahLst/>
            <a:cxnLst/>
            <a:rect l="l" t="t" r="r" b="b"/>
            <a:pathLst>
              <a:path w="2758725" h="2836736">
                <a:moveTo>
                  <a:pt x="0" y="0"/>
                </a:moveTo>
                <a:lnTo>
                  <a:pt x="2758725" y="0"/>
                </a:lnTo>
                <a:lnTo>
                  <a:pt x="2758725" y="2836735"/>
                </a:lnTo>
                <a:lnTo>
                  <a:pt x="0" y="28367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10800000" flipV="1">
            <a:off x="2352924" y="7791650"/>
            <a:ext cx="3802488" cy="3650389"/>
          </a:xfrm>
          <a:custGeom>
            <a:avLst/>
            <a:gdLst/>
            <a:ahLst/>
            <a:cxnLst/>
            <a:rect l="l" t="t" r="r" b="b"/>
            <a:pathLst>
              <a:path w="3802488" h="3650389">
                <a:moveTo>
                  <a:pt x="0" y="3650388"/>
                </a:moveTo>
                <a:lnTo>
                  <a:pt x="3802488" y="3650388"/>
                </a:lnTo>
                <a:lnTo>
                  <a:pt x="3802488" y="0"/>
                </a:lnTo>
                <a:lnTo>
                  <a:pt x="0" y="0"/>
                </a:lnTo>
                <a:lnTo>
                  <a:pt x="0" y="3650388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8645840" flipH="1" flipV="1">
            <a:off x="5798709" y="8999772"/>
            <a:ext cx="1327814" cy="1307897"/>
          </a:xfrm>
          <a:custGeom>
            <a:avLst/>
            <a:gdLst/>
            <a:ahLst/>
            <a:cxnLst/>
            <a:rect l="l" t="t" r="r" b="b"/>
            <a:pathLst>
              <a:path w="1327814" h="1307897">
                <a:moveTo>
                  <a:pt x="1327814" y="1307897"/>
                </a:moveTo>
                <a:lnTo>
                  <a:pt x="0" y="1307897"/>
                </a:lnTo>
                <a:lnTo>
                  <a:pt x="0" y="0"/>
                </a:lnTo>
                <a:lnTo>
                  <a:pt x="1327814" y="0"/>
                </a:lnTo>
                <a:lnTo>
                  <a:pt x="1327814" y="1307897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flipH="1">
            <a:off x="10412922" y="8418521"/>
            <a:ext cx="3432605" cy="2780410"/>
          </a:xfrm>
          <a:custGeom>
            <a:avLst/>
            <a:gdLst/>
            <a:ahLst/>
            <a:cxnLst/>
            <a:rect l="l" t="t" r="r" b="b"/>
            <a:pathLst>
              <a:path w="3432605" h="2780410">
                <a:moveTo>
                  <a:pt x="3432605" y="0"/>
                </a:moveTo>
                <a:lnTo>
                  <a:pt x="0" y="0"/>
                </a:lnTo>
                <a:lnTo>
                  <a:pt x="0" y="2780410"/>
                </a:lnTo>
                <a:lnTo>
                  <a:pt x="3432605" y="2780410"/>
                </a:lnTo>
                <a:lnTo>
                  <a:pt x="3432605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6772499" y="7653757"/>
            <a:ext cx="3545173" cy="3545173"/>
          </a:xfrm>
          <a:custGeom>
            <a:avLst/>
            <a:gdLst/>
            <a:ahLst/>
            <a:cxnLst/>
            <a:rect l="l" t="t" r="r" b="b"/>
            <a:pathLst>
              <a:path w="3545173" h="3545173">
                <a:moveTo>
                  <a:pt x="0" y="0"/>
                </a:moveTo>
                <a:lnTo>
                  <a:pt x="3545173" y="0"/>
                </a:lnTo>
                <a:lnTo>
                  <a:pt x="3545173" y="3545174"/>
                </a:lnTo>
                <a:lnTo>
                  <a:pt x="0" y="354517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-8100000">
            <a:off x="16487466" y="7316717"/>
            <a:ext cx="2252354" cy="2313072"/>
          </a:xfrm>
          <a:custGeom>
            <a:avLst/>
            <a:gdLst/>
            <a:ahLst/>
            <a:cxnLst/>
            <a:rect l="l" t="t" r="r" b="b"/>
            <a:pathLst>
              <a:path w="2252354" h="2313072">
                <a:moveTo>
                  <a:pt x="0" y="0"/>
                </a:moveTo>
                <a:lnTo>
                  <a:pt x="2252354" y="0"/>
                </a:lnTo>
                <a:lnTo>
                  <a:pt x="2252354" y="2313072"/>
                </a:lnTo>
                <a:lnTo>
                  <a:pt x="0" y="231307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5400000">
            <a:off x="13821202" y="8881373"/>
            <a:ext cx="3099154" cy="3186791"/>
          </a:xfrm>
          <a:custGeom>
            <a:avLst/>
            <a:gdLst/>
            <a:ahLst/>
            <a:cxnLst/>
            <a:rect l="l" t="t" r="r" b="b"/>
            <a:pathLst>
              <a:path w="3099154" h="3186791">
                <a:moveTo>
                  <a:pt x="0" y="0"/>
                </a:moveTo>
                <a:lnTo>
                  <a:pt x="3099154" y="0"/>
                </a:lnTo>
                <a:lnTo>
                  <a:pt x="3099154" y="3186790"/>
                </a:lnTo>
                <a:lnTo>
                  <a:pt x="0" y="31867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6961419" flipH="1" flipV="1">
            <a:off x="17179198" y="9751156"/>
            <a:ext cx="1327814" cy="1307897"/>
          </a:xfrm>
          <a:custGeom>
            <a:avLst/>
            <a:gdLst/>
            <a:ahLst/>
            <a:cxnLst/>
            <a:rect l="l" t="t" r="r" b="b"/>
            <a:pathLst>
              <a:path w="1327814" h="1307897">
                <a:moveTo>
                  <a:pt x="1327814" y="1307897"/>
                </a:moveTo>
                <a:lnTo>
                  <a:pt x="0" y="1307897"/>
                </a:lnTo>
                <a:lnTo>
                  <a:pt x="0" y="0"/>
                </a:lnTo>
                <a:lnTo>
                  <a:pt x="1327814" y="0"/>
                </a:lnTo>
                <a:lnTo>
                  <a:pt x="1327814" y="1307897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2974728" flipH="1" flipV="1">
            <a:off x="486236" y="7883319"/>
            <a:ext cx="1327814" cy="1307897"/>
          </a:xfrm>
          <a:custGeom>
            <a:avLst/>
            <a:gdLst/>
            <a:ahLst/>
            <a:cxnLst/>
            <a:rect l="l" t="t" r="r" b="b"/>
            <a:pathLst>
              <a:path w="1327814" h="1307897">
                <a:moveTo>
                  <a:pt x="1327814" y="1307897"/>
                </a:moveTo>
                <a:lnTo>
                  <a:pt x="0" y="1307897"/>
                </a:lnTo>
                <a:lnTo>
                  <a:pt x="0" y="0"/>
                </a:lnTo>
                <a:lnTo>
                  <a:pt x="1327814" y="0"/>
                </a:lnTo>
                <a:lnTo>
                  <a:pt x="1327814" y="1307897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4254168" y="4020103"/>
            <a:ext cx="4393771" cy="3427141"/>
          </a:xfrm>
          <a:custGeom>
            <a:avLst/>
            <a:gdLst/>
            <a:ahLst/>
            <a:cxnLst/>
            <a:rect l="l" t="t" r="r" b="b"/>
            <a:pathLst>
              <a:path w="4393771" h="3427141">
                <a:moveTo>
                  <a:pt x="0" y="0"/>
                </a:moveTo>
                <a:lnTo>
                  <a:pt x="4393771" y="0"/>
                </a:lnTo>
                <a:lnTo>
                  <a:pt x="4393771" y="3427141"/>
                </a:lnTo>
                <a:lnTo>
                  <a:pt x="0" y="3427141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9891930" y="3616634"/>
            <a:ext cx="4474589" cy="4234080"/>
          </a:xfrm>
          <a:custGeom>
            <a:avLst/>
            <a:gdLst/>
            <a:ahLst/>
            <a:cxnLst/>
            <a:rect l="l" t="t" r="r" b="b"/>
            <a:pathLst>
              <a:path w="4474589" h="4234080">
                <a:moveTo>
                  <a:pt x="0" y="0"/>
                </a:moveTo>
                <a:lnTo>
                  <a:pt x="4474589" y="0"/>
                </a:lnTo>
                <a:lnTo>
                  <a:pt x="4474589" y="4234079"/>
                </a:lnTo>
                <a:lnTo>
                  <a:pt x="0" y="4234079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2036369" y="971467"/>
            <a:ext cx="13963153" cy="3048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00"/>
              </a:lnSpc>
            </a:pPr>
            <a:r>
              <a:rPr lang="en-US" sz="7900" spc="-158">
                <a:solidFill>
                  <a:srgbClr val="2A2E30"/>
                </a:solidFill>
                <a:latin typeface="Arsenal"/>
              </a:rPr>
              <a:t>THANK YOU​</a:t>
            </a:r>
          </a:p>
          <a:p>
            <a:pPr algn="ctr">
              <a:lnSpc>
                <a:spcPts val="7900"/>
              </a:lnSpc>
            </a:pPr>
            <a:r>
              <a:rPr lang="en-US" sz="7900" spc="-158">
                <a:solidFill>
                  <a:srgbClr val="2A2E30"/>
                </a:solidFill>
                <a:latin typeface="Arsenal"/>
              </a:rPr>
              <a:t>HAVE A WONDERFUL YEAR!</a:t>
            </a:r>
          </a:p>
          <a:p>
            <a:pPr algn="ctr">
              <a:lnSpc>
                <a:spcPts val="7900"/>
              </a:lnSpc>
            </a:pPr>
            <a:endParaRPr lang="en-US" sz="7900" spc="-158">
              <a:solidFill>
                <a:srgbClr val="2A2E30"/>
              </a:solidFill>
              <a:latin typeface="Arsen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2E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885618"/>
            <a:ext cx="18288000" cy="3507346"/>
            <a:chOff x="0" y="0"/>
            <a:chExt cx="6350000" cy="1217828"/>
          </a:xfrm>
        </p:grpSpPr>
        <p:sp>
          <p:nvSpPr>
            <p:cNvPr id="3" name="Freeform 3"/>
            <p:cNvSpPr/>
            <p:nvPr/>
          </p:nvSpPr>
          <p:spPr>
            <a:xfrm>
              <a:off x="0" y="82550"/>
              <a:ext cx="6350000" cy="1134008"/>
            </a:xfrm>
            <a:custGeom>
              <a:avLst/>
              <a:gdLst/>
              <a:ahLst/>
              <a:cxnLst/>
              <a:rect l="l" t="t" r="r" b="b"/>
              <a:pathLst>
                <a:path w="6350000" h="1134008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1134008"/>
                  </a:lnTo>
                  <a:lnTo>
                    <a:pt x="6350000" y="1134008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F46530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AutoShape 4"/>
          <p:cNvSpPr/>
          <p:nvPr/>
        </p:nvSpPr>
        <p:spPr>
          <a:xfrm>
            <a:off x="2679909" y="4097857"/>
            <a:ext cx="2058128" cy="0"/>
          </a:xfrm>
          <a:prstGeom prst="line">
            <a:avLst/>
          </a:prstGeom>
          <a:ln w="19050" cap="rnd">
            <a:solidFill>
              <a:srgbClr val="F465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AutoShape 5"/>
          <p:cNvSpPr/>
          <p:nvPr/>
        </p:nvSpPr>
        <p:spPr>
          <a:xfrm>
            <a:off x="2679909" y="5436615"/>
            <a:ext cx="2058128" cy="0"/>
          </a:xfrm>
          <a:prstGeom prst="line">
            <a:avLst/>
          </a:prstGeom>
          <a:ln w="19050" cap="rnd">
            <a:solidFill>
              <a:srgbClr val="F465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2679909" y="3080836"/>
            <a:ext cx="2058128" cy="8095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01"/>
              </a:lnSpc>
            </a:pPr>
            <a:r>
              <a:rPr lang="en-US" sz="3101">
                <a:solidFill>
                  <a:srgbClr val="FFFFFF"/>
                </a:solidFill>
                <a:latin typeface="Radley"/>
              </a:rPr>
              <a:t>Michelle Aurignac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15997" y="1181100"/>
            <a:ext cx="12896754" cy="1048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00"/>
              </a:lnSpc>
            </a:pPr>
            <a:r>
              <a:rPr lang="en-US" sz="7900" spc="-158">
                <a:solidFill>
                  <a:srgbClr val="FFFFFF"/>
                </a:solidFill>
                <a:latin typeface="Arsenal"/>
              </a:rPr>
              <a:t>Adjunct Faculty &amp; Office Staff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798205" y="4364557"/>
            <a:ext cx="2058128" cy="8095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01"/>
              </a:lnSpc>
            </a:pPr>
            <a:r>
              <a:rPr lang="en-US" sz="3101">
                <a:solidFill>
                  <a:srgbClr val="FFFFFF"/>
                </a:solidFill>
                <a:latin typeface="Radley"/>
              </a:rPr>
              <a:t>Cindy Simon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760105" y="5556517"/>
            <a:ext cx="2058128" cy="8095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01"/>
              </a:lnSpc>
            </a:pPr>
            <a:r>
              <a:rPr lang="en-US" sz="3101">
                <a:solidFill>
                  <a:srgbClr val="FFFFFF"/>
                </a:solidFill>
                <a:latin typeface="Radley"/>
              </a:rPr>
              <a:t>Barry Freeman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798205" y="6963421"/>
            <a:ext cx="2058128" cy="8095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01"/>
              </a:lnSpc>
            </a:pPr>
            <a:r>
              <a:rPr lang="en-US" sz="3101">
                <a:solidFill>
                  <a:srgbClr val="FFFFFF"/>
                </a:solidFill>
                <a:latin typeface="Radley"/>
              </a:rPr>
              <a:t>Joseph Zelenke</a:t>
            </a:r>
          </a:p>
        </p:txBody>
      </p:sp>
      <p:sp>
        <p:nvSpPr>
          <p:cNvPr id="11" name="AutoShape 11"/>
          <p:cNvSpPr/>
          <p:nvPr/>
        </p:nvSpPr>
        <p:spPr>
          <a:xfrm>
            <a:off x="2760105" y="6559089"/>
            <a:ext cx="2058128" cy="0"/>
          </a:xfrm>
          <a:prstGeom prst="line">
            <a:avLst/>
          </a:prstGeom>
          <a:ln w="19050" cap="rnd">
            <a:solidFill>
              <a:srgbClr val="F465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8" name="AutoShape 18"/>
          <p:cNvSpPr/>
          <p:nvPr/>
        </p:nvSpPr>
        <p:spPr>
          <a:xfrm>
            <a:off x="7909948" y="6583888"/>
            <a:ext cx="2058128" cy="0"/>
          </a:xfrm>
          <a:prstGeom prst="line">
            <a:avLst/>
          </a:prstGeom>
          <a:ln w="19050" cap="rnd">
            <a:solidFill>
              <a:srgbClr val="F465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9" name="AutoShape 19"/>
          <p:cNvSpPr/>
          <p:nvPr/>
        </p:nvSpPr>
        <p:spPr>
          <a:xfrm>
            <a:off x="11847350" y="6588994"/>
            <a:ext cx="1917211" cy="0"/>
          </a:xfrm>
          <a:prstGeom prst="line">
            <a:avLst/>
          </a:prstGeom>
          <a:ln w="19050" cap="rnd">
            <a:solidFill>
              <a:srgbClr val="F465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" name="TextBox 21"/>
          <p:cNvSpPr txBox="1"/>
          <p:nvPr/>
        </p:nvSpPr>
        <p:spPr>
          <a:xfrm>
            <a:off x="7909948" y="5566867"/>
            <a:ext cx="2058128" cy="8095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01"/>
              </a:lnSpc>
            </a:pPr>
            <a:r>
              <a:rPr lang="en-US" sz="3101">
                <a:solidFill>
                  <a:srgbClr val="FFFFFF"/>
                </a:solidFill>
                <a:latin typeface="Radley"/>
              </a:rPr>
              <a:t>Nancy Bradbury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1462801" y="5551210"/>
            <a:ext cx="2294871" cy="8090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01"/>
              </a:lnSpc>
            </a:pPr>
            <a:r>
              <a:rPr lang="en-US" sz="3101">
                <a:solidFill>
                  <a:srgbClr val="FFFFFF"/>
                </a:solidFill>
                <a:latin typeface="Radley"/>
              </a:rPr>
              <a:t>Nuria Rodriguez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7909948" y="6803625"/>
            <a:ext cx="2058128" cy="695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8"/>
              </a:lnSpc>
            </a:pPr>
            <a:r>
              <a:rPr lang="en-US" sz="2658">
                <a:solidFill>
                  <a:srgbClr val="FFFFFF"/>
                </a:solidFill>
                <a:latin typeface="Radley"/>
              </a:rPr>
              <a:t>Program Coordinator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1588062" y="6803625"/>
            <a:ext cx="2425952" cy="10454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58"/>
              </a:lnSpc>
            </a:pPr>
            <a:r>
              <a:rPr lang="en-US" sz="2658">
                <a:solidFill>
                  <a:srgbClr val="FFFFFF"/>
                </a:solidFill>
                <a:latin typeface="Radley"/>
              </a:rPr>
              <a:t>Coordinator Administrative Services​</a:t>
            </a:r>
          </a:p>
        </p:txBody>
      </p:sp>
      <p:pic>
        <p:nvPicPr>
          <p:cNvPr id="2050" name="Picture 2" descr="Bradbury, Nancy">
            <a:extLst>
              <a:ext uri="{FF2B5EF4-FFF2-40B4-BE49-F238E27FC236}">
                <a16:creationId xmlns:a16="http://schemas.microsoft.com/office/drawing/2014/main" id="{6A19D178-765A-4AC8-07ED-25AE840D8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8716" y="2792376"/>
            <a:ext cx="2138295" cy="262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odriguez, Nuria ">
            <a:extLst>
              <a:ext uri="{FF2B5EF4-FFF2-40B4-BE49-F238E27FC236}">
                <a16:creationId xmlns:a16="http://schemas.microsoft.com/office/drawing/2014/main" id="{F7CC8CEB-ED81-FA08-9882-859162AF0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5515" y="2932783"/>
            <a:ext cx="2138291" cy="262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4C5600-2B17-7507-AE8C-B7C49BFB25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0850"/>
            <a:ext cx="18287999" cy="1036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594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2E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716832" y="2905922"/>
            <a:ext cx="4991100" cy="6377305"/>
            <a:chOff x="0" y="0"/>
            <a:chExt cx="5063922" cy="64703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63922" cy="6470352"/>
            </a:xfrm>
            <a:custGeom>
              <a:avLst/>
              <a:gdLst/>
              <a:ahLst/>
              <a:cxnLst/>
              <a:rect l="l" t="t" r="r" b="b"/>
              <a:pathLst>
                <a:path w="5063922" h="6470352">
                  <a:moveTo>
                    <a:pt x="475912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6165552"/>
                  </a:lnTo>
                  <a:cubicBezTo>
                    <a:pt x="0" y="6334462"/>
                    <a:pt x="135890" y="6470352"/>
                    <a:pt x="304800" y="6470352"/>
                  </a:cubicBezTo>
                  <a:lnTo>
                    <a:pt x="4759122" y="6470352"/>
                  </a:lnTo>
                  <a:cubicBezTo>
                    <a:pt x="4928032" y="6470352"/>
                    <a:pt x="5063922" y="6334462"/>
                    <a:pt x="5063922" y="6165552"/>
                  </a:cubicBezTo>
                  <a:lnTo>
                    <a:pt x="5063922" y="304800"/>
                  </a:lnTo>
                  <a:cubicBezTo>
                    <a:pt x="5063922" y="135890"/>
                    <a:pt x="4928032" y="0"/>
                    <a:pt x="4759122" y="0"/>
                  </a:cubicBezTo>
                  <a:close/>
                </a:path>
              </a:pathLst>
            </a:custGeom>
            <a:solidFill>
              <a:srgbClr val="F46530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9276257" y="2905922"/>
            <a:ext cx="4991100" cy="6377305"/>
            <a:chOff x="0" y="0"/>
            <a:chExt cx="5063922" cy="647035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063922" cy="6470352"/>
            </a:xfrm>
            <a:custGeom>
              <a:avLst/>
              <a:gdLst/>
              <a:ahLst/>
              <a:cxnLst/>
              <a:rect l="l" t="t" r="r" b="b"/>
              <a:pathLst>
                <a:path w="5063922" h="6470352">
                  <a:moveTo>
                    <a:pt x="475912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6165552"/>
                  </a:lnTo>
                  <a:cubicBezTo>
                    <a:pt x="0" y="6334462"/>
                    <a:pt x="135890" y="6470352"/>
                    <a:pt x="304800" y="6470352"/>
                  </a:cubicBezTo>
                  <a:lnTo>
                    <a:pt x="4759122" y="6470352"/>
                  </a:lnTo>
                  <a:cubicBezTo>
                    <a:pt x="4928032" y="6470352"/>
                    <a:pt x="5063922" y="6334462"/>
                    <a:pt x="5063922" y="6165552"/>
                  </a:cubicBezTo>
                  <a:lnTo>
                    <a:pt x="5063922" y="304800"/>
                  </a:lnTo>
                  <a:cubicBezTo>
                    <a:pt x="5063922" y="135890"/>
                    <a:pt x="4928032" y="0"/>
                    <a:pt x="4759122" y="0"/>
                  </a:cubicBezTo>
                  <a:close/>
                </a:path>
              </a:pathLst>
            </a:custGeom>
            <a:solidFill>
              <a:srgbClr val="D44916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4119364" y="4825210"/>
            <a:ext cx="4185343" cy="4064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4000">
                <a:solidFill>
                  <a:srgbClr val="FFFFFF"/>
                </a:solidFill>
                <a:latin typeface="Radley"/>
              </a:rPr>
              <a:t>All classes will be offered in face-to-face format, unless the particular classes have been approved for a different format.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511326" y="4638202"/>
            <a:ext cx="4586634" cy="5073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00"/>
              </a:lnSpc>
            </a:pPr>
            <a:r>
              <a:rPr lang="en-US" sz="4000">
                <a:solidFill>
                  <a:srgbClr val="FFFFFF"/>
                </a:solidFill>
                <a:latin typeface="Radley"/>
              </a:rPr>
              <a:t>SPA 5935 Pre-Clinic Seminar (Dr. Mead) will be offered in the FIU online LIVE format. Dr. Mead will contact you relative to the organization and format of class.​</a:t>
            </a:r>
          </a:p>
          <a:p>
            <a:pPr>
              <a:lnSpc>
                <a:spcPts val="4000"/>
              </a:lnSpc>
            </a:pPr>
            <a:endParaRPr lang="en-US" sz="4000">
              <a:solidFill>
                <a:srgbClr val="FFFFFF"/>
              </a:solidFill>
              <a:latin typeface="Radley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681740" y="1171575"/>
            <a:ext cx="10924519" cy="1069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8000" spc="-160">
                <a:solidFill>
                  <a:srgbClr val="FFFFFF"/>
                </a:solidFill>
                <a:latin typeface="Arsenal"/>
              </a:rPr>
              <a:t>Classes 2024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358486" y="3546475"/>
            <a:ext cx="3707792" cy="563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4200" u="sng">
                <a:solidFill>
                  <a:srgbClr val="FFFFFF"/>
                </a:solidFill>
                <a:latin typeface="Radley"/>
              </a:rPr>
              <a:t>Class Formats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445654" y="3286922"/>
            <a:ext cx="4652307" cy="1097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4200" u="sng">
                <a:solidFill>
                  <a:srgbClr val="FFFFFF"/>
                </a:solidFill>
                <a:latin typeface="Radley"/>
              </a:rPr>
              <a:t>Fall semester exceptions:​</a:t>
            </a:r>
          </a:p>
        </p:txBody>
      </p:sp>
      <p:sp>
        <p:nvSpPr>
          <p:cNvPr id="11" name="AutoShape 11"/>
          <p:cNvSpPr/>
          <p:nvPr/>
        </p:nvSpPr>
        <p:spPr>
          <a:xfrm>
            <a:off x="3716832" y="4533427"/>
            <a:ext cx="4990695" cy="0"/>
          </a:xfrm>
          <a:prstGeom prst="line">
            <a:avLst/>
          </a:prstGeom>
          <a:ln w="28575" cap="rnd">
            <a:solidFill>
              <a:srgbClr val="2A2E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AutoShape 12"/>
          <p:cNvSpPr/>
          <p:nvPr/>
        </p:nvSpPr>
        <p:spPr>
          <a:xfrm>
            <a:off x="9276257" y="4562002"/>
            <a:ext cx="4990695" cy="0"/>
          </a:xfrm>
          <a:prstGeom prst="line">
            <a:avLst/>
          </a:prstGeom>
          <a:ln w="28575" cap="rnd">
            <a:solidFill>
              <a:srgbClr val="2A2E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" name="AutoShape 13"/>
          <p:cNvSpPr/>
          <p:nvPr/>
        </p:nvSpPr>
        <p:spPr>
          <a:xfrm>
            <a:off x="14839262" y="4504852"/>
            <a:ext cx="4990695" cy="0"/>
          </a:xfrm>
          <a:prstGeom prst="line">
            <a:avLst/>
          </a:prstGeom>
          <a:ln w="28575" cap="rnd">
            <a:solidFill>
              <a:srgbClr val="2A2E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1717947" flipH="1">
            <a:off x="16609726" y="4150844"/>
            <a:ext cx="2061147" cy="1772587"/>
          </a:xfrm>
          <a:custGeom>
            <a:avLst/>
            <a:gdLst/>
            <a:ahLst/>
            <a:cxnLst/>
            <a:rect l="l" t="t" r="r" b="b"/>
            <a:pathLst>
              <a:path w="2061147" h="1772587">
                <a:moveTo>
                  <a:pt x="2061148" y="0"/>
                </a:moveTo>
                <a:lnTo>
                  <a:pt x="0" y="0"/>
                </a:lnTo>
                <a:lnTo>
                  <a:pt x="0" y="1772587"/>
                </a:lnTo>
                <a:lnTo>
                  <a:pt x="2061148" y="1772587"/>
                </a:lnTo>
                <a:lnTo>
                  <a:pt x="206114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2329596" y="2715084"/>
            <a:ext cx="1789768" cy="1789768"/>
          </a:xfrm>
          <a:custGeom>
            <a:avLst/>
            <a:gdLst/>
            <a:ahLst/>
            <a:cxnLst/>
            <a:rect l="l" t="t" r="r" b="b"/>
            <a:pathLst>
              <a:path w="1789768" h="1789768">
                <a:moveTo>
                  <a:pt x="0" y="0"/>
                </a:moveTo>
                <a:lnTo>
                  <a:pt x="1789768" y="0"/>
                </a:lnTo>
                <a:lnTo>
                  <a:pt x="1789768" y="1789768"/>
                </a:lnTo>
                <a:lnTo>
                  <a:pt x="0" y="17897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13596226" y="8388175"/>
            <a:ext cx="2486072" cy="1740250"/>
          </a:xfrm>
          <a:custGeom>
            <a:avLst/>
            <a:gdLst/>
            <a:ahLst/>
            <a:cxnLst/>
            <a:rect l="l" t="t" r="r" b="b"/>
            <a:pathLst>
              <a:path w="2486072" h="1740250">
                <a:moveTo>
                  <a:pt x="0" y="0"/>
                </a:moveTo>
                <a:lnTo>
                  <a:pt x="2486071" y="0"/>
                </a:lnTo>
                <a:lnTo>
                  <a:pt x="2486071" y="1740250"/>
                </a:lnTo>
                <a:lnTo>
                  <a:pt x="0" y="17402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flipV="1">
            <a:off x="14516100" y="-1408839"/>
            <a:ext cx="3802488" cy="3650389"/>
          </a:xfrm>
          <a:custGeom>
            <a:avLst/>
            <a:gdLst/>
            <a:ahLst/>
            <a:cxnLst/>
            <a:rect l="l" t="t" r="r" b="b"/>
            <a:pathLst>
              <a:path w="3802488" h="3650389">
                <a:moveTo>
                  <a:pt x="0" y="3650389"/>
                </a:moveTo>
                <a:lnTo>
                  <a:pt x="3802488" y="3650389"/>
                </a:lnTo>
                <a:lnTo>
                  <a:pt x="3802488" y="0"/>
                </a:lnTo>
                <a:lnTo>
                  <a:pt x="0" y="0"/>
                </a:lnTo>
                <a:lnTo>
                  <a:pt x="0" y="3650389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401288" y="-1240965"/>
            <a:ext cx="3315544" cy="2685590"/>
          </a:xfrm>
          <a:custGeom>
            <a:avLst/>
            <a:gdLst/>
            <a:ahLst/>
            <a:cxnLst/>
            <a:rect l="l" t="t" r="r" b="b"/>
            <a:pathLst>
              <a:path w="3315544" h="2685590">
                <a:moveTo>
                  <a:pt x="0" y="0"/>
                </a:moveTo>
                <a:lnTo>
                  <a:pt x="3315544" y="0"/>
                </a:lnTo>
                <a:lnTo>
                  <a:pt x="3315544" y="2685590"/>
                </a:lnTo>
                <a:lnTo>
                  <a:pt x="0" y="268559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65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759959" y="1897099"/>
            <a:ext cx="9681961" cy="1152931"/>
            <a:chOff x="0" y="0"/>
            <a:chExt cx="22144518" cy="263697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144518" cy="2636976"/>
            </a:xfrm>
            <a:custGeom>
              <a:avLst/>
              <a:gdLst/>
              <a:ahLst/>
              <a:cxnLst/>
              <a:rect l="l" t="t" r="r" b="b"/>
              <a:pathLst>
                <a:path w="22144518" h="2636976">
                  <a:moveTo>
                    <a:pt x="21839718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332176"/>
                  </a:lnTo>
                  <a:cubicBezTo>
                    <a:pt x="0" y="2501086"/>
                    <a:pt x="135890" y="2636976"/>
                    <a:pt x="304800" y="2636976"/>
                  </a:cubicBezTo>
                  <a:lnTo>
                    <a:pt x="21839718" y="2636976"/>
                  </a:lnTo>
                  <a:cubicBezTo>
                    <a:pt x="22008629" y="2636976"/>
                    <a:pt x="22144518" y="2501086"/>
                    <a:pt x="22144518" y="2332176"/>
                  </a:cubicBezTo>
                  <a:lnTo>
                    <a:pt x="22144518" y="304800"/>
                  </a:lnTo>
                  <a:cubicBezTo>
                    <a:pt x="22144518" y="135890"/>
                    <a:pt x="22008629" y="0"/>
                    <a:pt x="21839718" y="0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5555677" y="2290519"/>
            <a:ext cx="8105992" cy="4232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63"/>
              </a:lnSpc>
            </a:pPr>
            <a:r>
              <a:rPr lang="en-US" sz="3150">
                <a:solidFill>
                  <a:srgbClr val="2A2E30"/>
                </a:solidFill>
                <a:latin typeface="Radley"/>
              </a:rPr>
              <a:t>SPA 5204 Phonological Disorders (Munoz)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65788" y="752258"/>
            <a:ext cx="13912850" cy="9328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00"/>
              </a:lnSpc>
            </a:pPr>
            <a:r>
              <a:rPr lang="en-US" sz="7100" spc="-142">
                <a:solidFill>
                  <a:srgbClr val="FFFFFF"/>
                </a:solidFill>
                <a:latin typeface="Arsenal"/>
              </a:rPr>
              <a:t>Classes Fall 2024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4767692" y="3230473"/>
            <a:ext cx="9674228" cy="1152931"/>
            <a:chOff x="0" y="0"/>
            <a:chExt cx="22126832" cy="263697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2126832" cy="2636976"/>
            </a:xfrm>
            <a:custGeom>
              <a:avLst/>
              <a:gdLst/>
              <a:ahLst/>
              <a:cxnLst/>
              <a:rect l="l" t="t" r="r" b="b"/>
              <a:pathLst>
                <a:path w="22126832" h="2636976">
                  <a:moveTo>
                    <a:pt x="2182203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332176"/>
                  </a:lnTo>
                  <a:cubicBezTo>
                    <a:pt x="0" y="2501086"/>
                    <a:pt x="135890" y="2636976"/>
                    <a:pt x="304800" y="2636976"/>
                  </a:cubicBezTo>
                  <a:lnTo>
                    <a:pt x="21822032" y="2636976"/>
                  </a:lnTo>
                  <a:cubicBezTo>
                    <a:pt x="21990941" y="2636976"/>
                    <a:pt x="22126832" y="2501086"/>
                    <a:pt x="22126832" y="2332176"/>
                  </a:cubicBezTo>
                  <a:lnTo>
                    <a:pt x="22126832" y="304800"/>
                  </a:lnTo>
                  <a:cubicBezTo>
                    <a:pt x="22126832" y="135890"/>
                    <a:pt x="21990941" y="0"/>
                    <a:pt x="21822032" y="0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Freeform 8"/>
          <p:cNvSpPr/>
          <p:nvPr/>
        </p:nvSpPr>
        <p:spPr>
          <a:xfrm flipV="1">
            <a:off x="15600062" y="-1011964"/>
            <a:ext cx="3802488" cy="3650389"/>
          </a:xfrm>
          <a:custGeom>
            <a:avLst/>
            <a:gdLst/>
            <a:ahLst/>
            <a:cxnLst/>
            <a:rect l="l" t="t" r="r" b="b"/>
            <a:pathLst>
              <a:path w="3802488" h="3650389">
                <a:moveTo>
                  <a:pt x="0" y="3650389"/>
                </a:moveTo>
                <a:lnTo>
                  <a:pt x="3802489" y="3650389"/>
                </a:lnTo>
                <a:lnTo>
                  <a:pt x="3802489" y="0"/>
                </a:lnTo>
                <a:lnTo>
                  <a:pt x="0" y="0"/>
                </a:lnTo>
                <a:lnTo>
                  <a:pt x="0" y="365038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8645840" flipH="1" flipV="1">
            <a:off x="16971332" y="2593736"/>
            <a:ext cx="1152396" cy="1135110"/>
          </a:xfrm>
          <a:custGeom>
            <a:avLst/>
            <a:gdLst/>
            <a:ahLst/>
            <a:cxnLst/>
            <a:rect l="l" t="t" r="r" b="b"/>
            <a:pathLst>
              <a:path w="1152396" h="1135110">
                <a:moveTo>
                  <a:pt x="1152397" y="1135110"/>
                </a:moveTo>
                <a:lnTo>
                  <a:pt x="0" y="1135110"/>
                </a:lnTo>
                <a:lnTo>
                  <a:pt x="0" y="0"/>
                </a:lnTo>
                <a:lnTo>
                  <a:pt x="1152397" y="0"/>
                </a:lnTo>
                <a:lnTo>
                  <a:pt x="1152397" y="113511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flipH="1">
            <a:off x="13781768" y="-1243681"/>
            <a:ext cx="2593742" cy="2100931"/>
          </a:xfrm>
          <a:custGeom>
            <a:avLst/>
            <a:gdLst/>
            <a:ahLst/>
            <a:cxnLst/>
            <a:rect l="l" t="t" r="r" b="b"/>
            <a:pathLst>
              <a:path w="2593742" h="2100931">
                <a:moveTo>
                  <a:pt x="2593741" y="0"/>
                </a:moveTo>
                <a:lnTo>
                  <a:pt x="0" y="0"/>
                </a:lnTo>
                <a:lnTo>
                  <a:pt x="0" y="2100931"/>
                </a:lnTo>
                <a:lnTo>
                  <a:pt x="2593741" y="2100931"/>
                </a:lnTo>
                <a:lnTo>
                  <a:pt x="259374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5240844" flipH="1" flipV="1">
            <a:off x="17509200" y="3134004"/>
            <a:ext cx="2841614" cy="2918217"/>
          </a:xfrm>
          <a:custGeom>
            <a:avLst/>
            <a:gdLst/>
            <a:ahLst/>
            <a:cxnLst/>
            <a:rect l="l" t="t" r="r" b="b"/>
            <a:pathLst>
              <a:path w="2841614" h="2918217">
                <a:moveTo>
                  <a:pt x="2841614" y="2918217"/>
                </a:moveTo>
                <a:lnTo>
                  <a:pt x="0" y="2918217"/>
                </a:lnTo>
                <a:lnTo>
                  <a:pt x="0" y="0"/>
                </a:lnTo>
                <a:lnTo>
                  <a:pt x="2841614" y="0"/>
                </a:lnTo>
                <a:lnTo>
                  <a:pt x="2841614" y="2918217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10800000" flipV="1">
            <a:off x="-2007316" y="7412079"/>
            <a:ext cx="3802488" cy="3650389"/>
          </a:xfrm>
          <a:custGeom>
            <a:avLst/>
            <a:gdLst/>
            <a:ahLst/>
            <a:cxnLst/>
            <a:rect l="l" t="t" r="r" b="b"/>
            <a:pathLst>
              <a:path w="3802488" h="3650389">
                <a:moveTo>
                  <a:pt x="0" y="3650389"/>
                </a:moveTo>
                <a:lnTo>
                  <a:pt x="3802489" y="3650389"/>
                </a:lnTo>
                <a:lnTo>
                  <a:pt x="3802489" y="0"/>
                </a:lnTo>
                <a:lnTo>
                  <a:pt x="0" y="0"/>
                </a:lnTo>
                <a:lnTo>
                  <a:pt x="0" y="365038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2154159" flipH="1" flipV="1">
            <a:off x="128756" y="6131753"/>
            <a:ext cx="1152396" cy="1135110"/>
          </a:xfrm>
          <a:custGeom>
            <a:avLst/>
            <a:gdLst/>
            <a:ahLst/>
            <a:cxnLst/>
            <a:rect l="l" t="t" r="r" b="b"/>
            <a:pathLst>
              <a:path w="1152396" h="1135110">
                <a:moveTo>
                  <a:pt x="1152397" y="1135111"/>
                </a:moveTo>
                <a:lnTo>
                  <a:pt x="0" y="1135111"/>
                </a:lnTo>
                <a:lnTo>
                  <a:pt x="0" y="0"/>
                </a:lnTo>
                <a:lnTo>
                  <a:pt x="1152397" y="0"/>
                </a:lnTo>
                <a:lnTo>
                  <a:pt x="1152397" y="1135111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10800000" flipH="1">
            <a:off x="1972226" y="9564729"/>
            <a:ext cx="2593742" cy="2100931"/>
          </a:xfrm>
          <a:custGeom>
            <a:avLst/>
            <a:gdLst/>
            <a:ahLst/>
            <a:cxnLst/>
            <a:rect l="l" t="t" r="r" b="b"/>
            <a:pathLst>
              <a:path w="2593742" h="2100931">
                <a:moveTo>
                  <a:pt x="2593742" y="0"/>
                </a:moveTo>
                <a:lnTo>
                  <a:pt x="0" y="0"/>
                </a:lnTo>
                <a:lnTo>
                  <a:pt x="0" y="2100931"/>
                </a:lnTo>
                <a:lnTo>
                  <a:pt x="2593742" y="2100931"/>
                </a:lnTo>
                <a:lnTo>
                  <a:pt x="259374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5559155" flipH="1" flipV="1">
            <a:off x="-2097679" y="3808378"/>
            <a:ext cx="2841614" cy="2918217"/>
          </a:xfrm>
          <a:custGeom>
            <a:avLst/>
            <a:gdLst/>
            <a:ahLst/>
            <a:cxnLst/>
            <a:rect l="l" t="t" r="r" b="b"/>
            <a:pathLst>
              <a:path w="2841614" h="2918217">
                <a:moveTo>
                  <a:pt x="2841615" y="2918218"/>
                </a:moveTo>
                <a:lnTo>
                  <a:pt x="0" y="2918218"/>
                </a:lnTo>
                <a:lnTo>
                  <a:pt x="0" y="0"/>
                </a:lnTo>
                <a:lnTo>
                  <a:pt x="2841615" y="0"/>
                </a:lnTo>
                <a:lnTo>
                  <a:pt x="2841615" y="2918218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6" name="Group 16"/>
          <p:cNvGrpSpPr/>
          <p:nvPr/>
        </p:nvGrpSpPr>
        <p:grpSpPr>
          <a:xfrm>
            <a:off x="4767692" y="4657450"/>
            <a:ext cx="9674228" cy="1152931"/>
            <a:chOff x="0" y="0"/>
            <a:chExt cx="22126832" cy="263697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2126832" cy="2636976"/>
            </a:xfrm>
            <a:custGeom>
              <a:avLst/>
              <a:gdLst/>
              <a:ahLst/>
              <a:cxnLst/>
              <a:rect l="l" t="t" r="r" b="b"/>
              <a:pathLst>
                <a:path w="22126832" h="2636976">
                  <a:moveTo>
                    <a:pt x="2182203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332176"/>
                  </a:lnTo>
                  <a:cubicBezTo>
                    <a:pt x="0" y="2501086"/>
                    <a:pt x="135890" y="2636976"/>
                    <a:pt x="304800" y="2636976"/>
                  </a:cubicBezTo>
                  <a:lnTo>
                    <a:pt x="21822032" y="2636976"/>
                  </a:lnTo>
                  <a:cubicBezTo>
                    <a:pt x="21990941" y="2636976"/>
                    <a:pt x="22126832" y="2501086"/>
                    <a:pt x="22126832" y="2332176"/>
                  </a:cubicBezTo>
                  <a:lnTo>
                    <a:pt x="22126832" y="304800"/>
                  </a:lnTo>
                  <a:cubicBezTo>
                    <a:pt x="22126832" y="135890"/>
                    <a:pt x="21990941" y="0"/>
                    <a:pt x="21822032" y="0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4775425" y="5990824"/>
            <a:ext cx="9666495" cy="1152931"/>
            <a:chOff x="0" y="0"/>
            <a:chExt cx="22109145" cy="2636976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2109145" cy="2636976"/>
            </a:xfrm>
            <a:custGeom>
              <a:avLst/>
              <a:gdLst/>
              <a:ahLst/>
              <a:cxnLst/>
              <a:rect l="l" t="t" r="r" b="b"/>
              <a:pathLst>
                <a:path w="22109145" h="2636976">
                  <a:moveTo>
                    <a:pt x="21804345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332176"/>
                  </a:lnTo>
                  <a:cubicBezTo>
                    <a:pt x="0" y="2501086"/>
                    <a:pt x="135890" y="2636976"/>
                    <a:pt x="304800" y="2636976"/>
                  </a:cubicBezTo>
                  <a:lnTo>
                    <a:pt x="21804345" y="2636976"/>
                  </a:lnTo>
                  <a:cubicBezTo>
                    <a:pt x="21973256" y="2636976"/>
                    <a:pt x="22109145" y="2501086"/>
                    <a:pt x="22109145" y="2332176"/>
                  </a:cubicBezTo>
                  <a:lnTo>
                    <a:pt x="22109145" y="304800"/>
                  </a:lnTo>
                  <a:cubicBezTo>
                    <a:pt x="22109145" y="135890"/>
                    <a:pt x="21973256" y="0"/>
                    <a:pt x="21804345" y="0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4759959" y="7419980"/>
            <a:ext cx="9674228" cy="1152931"/>
            <a:chOff x="0" y="0"/>
            <a:chExt cx="22126832" cy="2636976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2126832" cy="2636976"/>
            </a:xfrm>
            <a:custGeom>
              <a:avLst/>
              <a:gdLst/>
              <a:ahLst/>
              <a:cxnLst/>
              <a:rect l="l" t="t" r="r" b="b"/>
              <a:pathLst>
                <a:path w="22126832" h="2636976">
                  <a:moveTo>
                    <a:pt x="2182203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332176"/>
                  </a:lnTo>
                  <a:cubicBezTo>
                    <a:pt x="0" y="2501086"/>
                    <a:pt x="135890" y="2636976"/>
                    <a:pt x="304800" y="2636976"/>
                  </a:cubicBezTo>
                  <a:lnTo>
                    <a:pt x="21822032" y="2636976"/>
                  </a:lnTo>
                  <a:cubicBezTo>
                    <a:pt x="21990941" y="2636976"/>
                    <a:pt x="22126832" y="2501086"/>
                    <a:pt x="22126832" y="2332176"/>
                  </a:cubicBezTo>
                  <a:lnTo>
                    <a:pt x="22126832" y="304800"/>
                  </a:lnTo>
                  <a:cubicBezTo>
                    <a:pt x="22126832" y="135890"/>
                    <a:pt x="21990941" y="0"/>
                    <a:pt x="21822032" y="0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4767692" y="8753354"/>
            <a:ext cx="9666495" cy="1152931"/>
            <a:chOff x="0" y="0"/>
            <a:chExt cx="22109145" cy="2636976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22109145" cy="2636976"/>
            </a:xfrm>
            <a:custGeom>
              <a:avLst/>
              <a:gdLst/>
              <a:ahLst/>
              <a:cxnLst/>
              <a:rect l="l" t="t" r="r" b="b"/>
              <a:pathLst>
                <a:path w="22109145" h="2636976">
                  <a:moveTo>
                    <a:pt x="21804345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332176"/>
                  </a:lnTo>
                  <a:cubicBezTo>
                    <a:pt x="0" y="2501086"/>
                    <a:pt x="135890" y="2636976"/>
                    <a:pt x="304800" y="2636976"/>
                  </a:cubicBezTo>
                  <a:lnTo>
                    <a:pt x="21804345" y="2636976"/>
                  </a:lnTo>
                  <a:cubicBezTo>
                    <a:pt x="21973256" y="2636976"/>
                    <a:pt x="22109145" y="2501086"/>
                    <a:pt x="22109145" y="2332176"/>
                  </a:cubicBezTo>
                  <a:lnTo>
                    <a:pt x="22109145" y="304800"/>
                  </a:lnTo>
                  <a:cubicBezTo>
                    <a:pt x="22109145" y="135890"/>
                    <a:pt x="21973256" y="0"/>
                    <a:pt x="21804345" y="0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5536345" y="3423868"/>
            <a:ext cx="8897843" cy="8232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63"/>
              </a:lnSpc>
            </a:pPr>
            <a:r>
              <a:rPr lang="en-US" sz="3163">
                <a:solidFill>
                  <a:srgbClr val="2A2E30"/>
                </a:solidFill>
                <a:latin typeface="Radley"/>
              </a:rPr>
              <a:t>SPA 5553 Differential Diagnosis of Communication Disorders (Alfano)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5159751" y="4891307"/>
            <a:ext cx="8897843" cy="8232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63"/>
              </a:lnSpc>
            </a:pPr>
            <a:r>
              <a:rPr lang="en-US" sz="3163">
                <a:solidFill>
                  <a:srgbClr val="2A2E30"/>
                </a:solidFill>
                <a:latin typeface="Radley"/>
              </a:rPr>
              <a:t>SPA 5107 Neurological Bases of Communication (Zelenke)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759959" y="6242412"/>
            <a:ext cx="9666495" cy="8090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01"/>
              </a:lnSpc>
              <a:spcBef>
                <a:spcPct val="0"/>
              </a:spcBef>
            </a:pPr>
            <a:r>
              <a:rPr lang="en-US" sz="3100">
                <a:solidFill>
                  <a:srgbClr val="000000"/>
                </a:solidFill>
                <a:latin typeface="Radley"/>
              </a:rPr>
              <a:t>SPA 5402 Language Learning in Preschool Children (Pavelko)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148744" y="7818940"/>
            <a:ext cx="8633024" cy="412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01"/>
              </a:lnSpc>
              <a:spcBef>
                <a:spcPct val="0"/>
              </a:spcBef>
            </a:pPr>
            <a:r>
              <a:rPr lang="en-US" sz="3101">
                <a:solidFill>
                  <a:srgbClr val="000000"/>
                </a:solidFill>
                <a:latin typeface="Radley"/>
              </a:rPr>
              <a:t>SPA 5805 Research Methodology in CSD (Hough) 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5148744" y="9039636"/>
            <a:ext cx="8633024" cy="412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01"/>
              </a:lnSpc>
              <a:spcBef>
                <a:spcPct val="0"/>
              </a:spcBef>
            </a:pPr>
            <a:r>
              <a:rPr lang="en-US" sz="3101">
                <a:solidFill>
                  <a:srgbClr val="000000"/>
                </a:solidFill>
                <a:latin typeface="Radley"/>
              </a:rPr>
              <a:t>SPA 5935L Pre-Clinic Seminar (Mead)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D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-2413354" y="715312"/>
            <a:ext cx="10287000" cy="8856377"/>
            <a:chOff x="0" y="0"/>
            <a:chExt cx="6350000" cy="5466899"/>
          </a:xfrm>
        </p:grpSpPr>
        <p:sp>
          <p:nvSpPr>
            <p:cNvPr id="3" name="Freeform 3"/>
            <p:cNvSpPr/>
            <p:nvPr/>
          </p:nvSpPr>
          <p:spPr>
            <a:xfrm>
              <a:off x="0" y="82550"/>
              <a:ext cx="6350000" cy="5383079"/>
            </a:xfrm>
            <a:custGeom>
              <a:avLst/>
              <a:gdLst/>
              <a:ahLst/>
              <a:cxnLst/>
              <a:rect l="l" t="t" r="r" b="b"/>
              <a:pathLst>
                <a:path w="6350000" h="5383079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5383079"/>
                  </a:lnTo>
                  <a:lnTo>
                    <a:pt x="6350000" y="5383079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688038" y="2383668"/>
            <a:ext cx="6881317" cy="2048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00"/>
              </a:lnSpc>
            </a:pPr>
            <a:r>
              <a:rPr lang="en-US" sz="7900" spc="-158">
                <a:solidFill>
                  <a:srgbClr val="2A2E30"/>
                </a:solidFill>
                <a:latin typeface="Arsenal"/>
              </a:rPr>
              <a:t>Policies &amp; Procedures​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-321966" y="4632960"/>
            <a:ext cx="7480300" cy="10972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4200">
                <a:solidFill>
                  <a:srgbClr val="2A2E30"/>
                </a:solidFill>
                <a:latin typeface="Radley"/>
              </a:rPr>
              <a:t>Departmental Website: </a:t>
            </a:r>
            <a:r>
              <a:rPr lang="en-US" sz="4200" u="sng">
                <a:solidFill>
                  <a:srgbClr val="2A2E30"/>
                </a:solidFill>
                <a:latin typeface="Radley"/>
                <a:hlinkClick r:id="rId2" tooltip="http://cnhs.fiu.edu/csd"/>
              </a:rPr>
              <a:t>http://cnhs.fiu.edu/csd</a:t>
            </a:r>
            <a:r>
              <a:rPr lang="en-US" sz="4200">
                <a:solidFill>
                  <a:srgbClr val="2A2E30"/>
                </a:solidFill>
                <a:latin typeface="Radley"/>
              </a:rPr>
              <a:t>​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382604" y="1104900"/>
            <a:ext cx="9226370" cy="88423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00"/>
              </a:lnSpc>
            </a:pPr>
            <a:r>
              <a:rPr lang="en-US" sz="4300" u="sng">
                <a:solidFill>
                  <a:srgbClr val="2A2E30"/>
                </a:solidFill>
                <a:latin typeface="Radley"/>
              </a:rPr>
              <a:t>Important reminders​:</a:t>
            </a:r>
          </a:p>
          <a:p>
            <a:pPr marL="928370" lvl="1" indent="-464185">
              <a:lnSpc>
                <a:spcPts val="4300"/>
              </a:lnSpc>
              <a:buFont typeface="Arial"/>
              <a:buChar char="•"/>
            </a:pPr>
            <a:r>
              <a:rPr lang="en-US" sz="4300">
                <a:solidFill>
                  <a:srgbClr val="2A2E30"/>
                </a:solidFill>
                <a:latin typeface="Radley"/>
              </a:rPr>
              <a:t>You must receive a grade of B or better to pass a course ​</a:t>
            </a:r>
          </a:p>
          <a:p>
            <a:pPr marL="928370" lvl="1" indent="-464185">
              <a:lnSpc>
                <a:spcPts val="4300"/>
              </a:lnSpc>
              <a:buFont typeface="Arial"/>
              <a:buChar char="•"/>
            </a:pPr>
            <a:r>
              <a:rPr lang="en-US" sz="4300">
                <a:solidFill>
                  <a:srgbClr val="2A2E30"/>
                </a:solidFill>
                <a:latin typeface="Radley"/>
              </a:rPr>
              <a:t>When you receive a grade below B, you are required to retake the course the next time it is offered​</a:t>
            </a:r>
          </a:p>
          <a:p>
            <a:pPr>
              <a:lnSpc>
                <a:spcPts val="4300"/>
              </a:lnSpc>
            </a:pPr>
            <a:r>
              <a:rPr lang="en-US" sz="4300" u="sng">
                <a:solidFill>
                  <a:srgbClr val="2A2E30"/>
                </a:solidFill>
                <a:latin typeface="Radley"/>
              </a:rPr>
              <a:t>DISMISSAL from the Masters program:</a:t>
            </a:r>
            <a:r>
              <a:rPr lang="en-US" sz="4300">
                <a:solidFill>
                  <a:srgbClr val="2A2E30"/>
                </a:solidFill>
                <a:latin typeface="Radley"/>
              </a:rPr>
              <a:t> ​</a:t>
            </a:r>
          </a:p>
          <a:p>
            <a:pPr marL="928370" lvl="1" indent="-464185">
              <a:lnSpc>
                <a:spcPts val="4300"/>
              </a:lnSpc>
              <a:buFont typeface="Arial"/>
              <a:buChar char="•"/>
            </a:pPr>
            <a:r>
              <a:rPr lang="en-US" sz="4300">
                <a:solidFill>
                  <a:srgbClr val="2A2E30"/>
                </a:solidFill>
                <a:latin typeface="Radley"/>
              </a:rPr>
              <a:t>Failing a course twice OR​</a:t>
            </a:r>
          </a:p>
          <a:p>
            <a:pPr marL="928370" lvl="1" indent="-464185">
              <a:lnSpc>
                <a:spcPts val="4300"/>
              </a:lnSpc>
              <a:buFont typeface="Arial"/>
              <a:buChar char="•"/>
            </a:pPr>
            <a:r>
              <a:rPr lang="en-US" sz="4300">
                <a:solidFill>
                  <a:srgbClr val="2A2E30"/>
                </a:solidFill>
                <a:latin typeface="Radley"/>
              </a:rPr>
              <a:t>GPA &lt; 3.0 in 2 semesters OR​</a:t>
            </a:r>
          </a:p>
          <a:p>
            <a:pPr marL="928370" lvl="1" indent="-464185">
              <a:lnSpc>
                <a:spcPts val="4300"/>
              </a:lnSpc>
              <a:buFont typeface="Arial"/>
              <a:buChar char="•"/>
            </a:pPr>
            <a:r>
              <a:rPr lang="en-US" sz="4300">
                <a:solidFill>
                  <a:srgbClr val="2A2E30"/>
                </a:solidFill>
                <a:latin typeface="Radley"/>
              </a:rPr>
              <a:t>Grade below B in more than 2 courses​</a:t>
            </a:r>
          </a:p>
          <a:p>
            <a:pPr marL="928370" lvl="1" indent="-464185">
              <a:lnSpc>
                <a:spcPts val="4300"/>
              </a:lnSpc>
              <a:buFont typeface="Arial"/>
              <a:buChar char="•"/>
            </a:pPr>
            <a:r>
              <a:rPr lang="en-US" sz="4300">
                <a:solidFill>
                  <a:srgbClr val="2A2E30"/>
                </a:solidFill>
                <a:latin typeface="Radley"/>
              </a:rPr>
              <a:t>Lapses in enrollment of more than two semesters will require readmission into the program​</a:t>
            </a:r>
          </a:p>
          <a:p>
            <a:pPr>
              <a:lnSpc>
                <a:spcPts val="4300"/>
              </a:lnSpc>
            </a:pPr>
            <a:endParaRPr lang="en-US" sz="4300">
              <a:solidFill>
                <a:srgbClr val="2A2E30"/>
              </a:solidFill>
              <a:latin typeface="Radley"/>
            </a:endParaRPr>
          </a:p>
        </p:txBody>
      </p:sp>
      <p:sp>
        <p:nvSpPr>
          <p:cNvPr id="7" name="Freeform 7"/>
          <p:cNvSpPr/>
          <p:nvPr/>
        </p:nvSpPr>
        <p:spPr>
          <a:xfrm flipH="1">
            <a:off x="16833244" y="-193855"/>
            <a:ext cx="3545173" cy="3545173"/>
          </a:xfrm>
          <a:custGeom>
            <a:avLst/>
            <a:gdLst/>
            <a:ahLst/>
            <a:cxnLst/>
            <a:rect l="l" t="t" r="r" b="b"/>
            <a:pathLst>
              <a:path w="3545173" h="3545173">
                <a:moveTo>
                  <a:pt x="3545173" y="0"/>
                </a:moveTo>
                <a:lnTo>
                  <a:pt x="0" y="0"/>
                </a:lnTo>
                <a:lnTo>
                  <a:pt x="0" y="3545174"/>
                </a:lnTo>
                <a:lnTo>
                  <a:pt x="3545173" y="3545174"/>
                </a:lnTo>
                <a:lnTo>
                  <a:pt x="354517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5400000" flipH="1" flipV="1">
            <a:off x="16833244" y="3390508"/>
            <a:ext cx="3545173" cy="3545173"/>
          </a:xfrm>
          <a:custGeom>
            <a:avLst/>
            <a:gdLst/>
            <a:ahLst/>
            <a:cxnLst/>
            <a:rect l="l" t="t" r="r" b="b"/>
            <a:pathLst>
              <a:path w="3545173" h="3545173">
                <a:moveTo>
                  <a:pt x="3545173" y="3545173"/>
                </a:moveTo>
                <a:lnTo>
                  <a:pt x="0" y="3545173"/>
                </a:lnTo>
                <a:lnTo>
                  <a:pt x="0" y="0"/>
                </a:lnTo>
                <a:lnTo>
                  <a:pt x="3545173" y="0"/>
                </a:lnTo>
                <a:lnTo>
                  <a:pt x="3545173" y="3545173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flipH="1" flipV="1">
            <a:off x="16833244" y="6935681"/>
            <a:ext cx="3545173" cy="3545173"/>
          </a:xfrm>
          <a:custGeom>
            <a:avLst/>
            <a:gdLst/>
            <a:ahLst/>
            <a:cxnLst/>
            <a:rect l="l" t="t" r="r" b="b"/>
            <a:pathLst>
              <a:path w="3545173" h="3545173">
                <a:moveTo>
                  <a:pt x="3545173" y="3545174"/>
                </a:moveTo>
                <a:lnTo>
                  <a:pt x="0" y="3545174"/>
                </a:lnTo>
                <a:lnTo>
                  <a:pt x="0" y="0"/>
                </a:lnTo>
                <a:lnTo>
                  <a:pt x="3545173" y="0"/>
                </a:lnTo>
                <a:lnTo>
                  <a:pt x="3545173" y="3545174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D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-2413354" y="715312"/>
            <a:ext cx="10287000" cy="8856377"/>
            <a:chOff x="0" y="0"/>
            <a:chExt cx="6350000" cy="5466899"/>
          </a:xfrm>
        </p:grpSpPr>
        <p:sp>
          <p:nvSpPr>
            <p:cNvPr id="3" name="Freeform 3"/>
            <p:cNvSpPr/>
            <p:nvPr/>
          </p:nvSpPr>
          <p:spPr>
            <a:xfrm>
              <a:off x="0" y="82550"/>
              <a:ext cx="6350000" cy="5383079"/>
            </a:xfrm>
            <a:custGeom>
              <a:avLst/>
              <a:gdLst/>
              <a:ahLst/>
              <a:cxnLst/>
              <a:rect l="l" t="t" r="r" b="b"/>
              <a:pathLst>
                <a:path w="6350000" h="5383079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5383079"/>
                  </a:lnTo>
                  <a:lnTo>
                    <a:pt x="6350000" y="5383079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688038" y="2383668"/>
            <a:ext cx="6881317" cy="2048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00"/>
              </a:lnSpc>
            </a:pPr>
            <a:r>
              <a:rPr lang="en-US" sz="7900" spc="-158">
                <a:solidFill>
                  <a:srgbClr val="2A2E30"/>
                </a:solidFill>
                <a:latin typeface="Arsenal"/>
              </a:rPr>
              <a:t>Policies &amp; Procedures​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-321966" y="4632960"/>
            <a:ext cx="7480300" cy="10972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4200">
                <a:solidFill>
                  <a:srgbClr val="2A2E30"/>
                </a:solidFill>
                <a:latin typeface="Radley"/>
              </a:rPr>
              <a:t>Departmental Website: </a:t>
            </a:r>
            <a:r>
              <a:rPr lang="en-US" sz="4200" u="sng">
                <a:solidFill>
                  <a:srgbClr val="2A2E30"/>
                </a:solidFill>
                <a:latin typeface="Radley"/>
                <a:hlinkClick r:id="rId2" tooltip="http://cnhs.fiu.edu/csd"/>
              </a:rPr>
              <a:t>http://cnhs.fiu.edu/csd</a:t>
            </a:r>
            <a:r>
              <a:rPr lang="en-US" sz="4200">
                <a:solidFill>
                  <a:srgbClr val="2A2E30"/>
                </a:solidFill>
                <a:latin typeface="Radley"/>
              </a:rPr>
              <a:t>​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382604" y="2179002"/>
            <a:ext cx="9226370" cy="6005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00"/>
              </a:lnSpc>
            </a:pPr>
            <a:r>
              <a:rPr lang="en-US" sz="4300" u="sng">
                <a:solidFill>
                  <a:srgbClr val="2A2E30"/>
                </a:solidFill>
                <a:latin typeface="Radley"/>
              </a:rPr>
              <a:t>PRAXIS (Certification) examination: Students will register to take exam next-to-last or last semester in program​</a:t>
            </a:r>
          </a:p>
          <a:p>
            <a:pPr>
              <a:lnSpc>
                <a:spcPts val="4300"/>
              </a:lnSpc>
            </a:pPr>
            <a:r>
              <a:rPr lang="en-US" sz="4300" u="sng">
                <a:solidFill>
                  <a:srgbClr val="2A2E30"/>
                </a:solidFill>
                <a:latin typeface="Radley"/>
              </a:rPr>
              <a:t>​</a:t>
            </a:r>
          </a:p>
          <a:p>
            <a:pPr algn="ctr">
              <a:lnSpc>
                <a:spcPts val="4300"/>
              </a:lnSpc>
            </a:pPr>
            <a:r>
              <a:rPr lang="en-US" sz="4300" u="sng">
                <a:solidFill>
                  <a:srgbClr val="2A2E30"/>
                </a:solidFill>
                <a:latin typeface="Radley"/>
              </a:rPr>
              <a:t>Goal: pass the examination the first time you take it​</a:t>
            </a:r>
          </a:p>
          <a:p>
            <a:pPr algn="ctr">
              <a:lnSpc>
                <a:spcPts val="4300"/>
              </a:lnSpc>
            </a:pPr>
            <a:r>
              <a:rPr lang="en-US" sz="4300" u="sng">
                <a:solidFill>
                  <a:srgbClr val="2A2E30"/>
                </a:solidFill>
                <a:latin typeface="Radley"/>
              </a:rPr>
              <a:t>​</a:t>
            </a:r>
          </a:p>
          <a:p>
            <a:pPr algn="ctr">
              <a:lnSpc>
                <a:spcPts val="4300"/>
              </a:lnSpc>
            </a:pPr>
            <a:r>
              <a:rPr lang="en-US" sz="4300" u="sng">
                <a:solidFill>
                  <a:srgbClr val="2A2E30"/>
                </a:solidFill>
                <a:latin typeface="Radley"/>
              </a:rPr>
              <a:t>You must pass the praxis examination to graduate </a:t>
            </a:r>
          </a:p>
          <a:p>
            <a:pPr>
              <a:lnSpc>
                <a:spcPts val="4300"/>
              </a:lnSpc>
            </a:pPr>
            <a:endParaRPr lang="en-US" sz="4300" u="sng">
              <a:solidFill>
                <a:srgbClr val="2A2E30"/>
              </a:solidFill>
              <a:latin typeface="Radley"/>
            </a:endParaRPr>
          </a:p>
        </p:txBody>
      </p:sp>
      <p:sp>
        <p:nvSpPr>
          <p:cNvPr id="7" name="Freeform 7"/>
          <p:cNvSpPr/>
          <p:nvPr/>
        </p:nvSpPr>
        <p:spPr>
          <a:xfrm flipH="1">
            <a:off x="16833244" y="-193855"/>
            <a:ext cx="3545173" cy="3545173"/>
          </a:xfrm>
          <a:custGeom>
            <a:avLst/>
            <a:gdLst/>
            <a:ahLst/>
            <a:cxnLst/>
            <a:rect l="l" t="t" r="r" b="b"/>
            <a:pathLst>
              <a:path w="3545173" h="3545173">
                <a:moveTo>
                  <a:pt x="3545173" y="0"/>
                </a:moveTo>
                <a:lnTo>
                  <a:pt x="0" y="0"/>
                </a:lnTo>
                <a:lnTo>
                  <a:pt x="0" y="3545174"/>
                </a:lnTo>
                <a:lnTo>
                  <a:pt x="3545173" y="3545174"/>
                </a:lnTo>
                <a:lnTo>
                  <a:pt x="354517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5400000" flipH="1" flipV="1">
            <a:off x="16833244" y="3390508"/>
            <a:ext cx="3545173" cy="3545173"/>
          </a:xfrm>
          <a:custGeom>
            <a:avLst/>
            <a:gdLst/>
            <a:ahLst/>
            <a:cxnLst/>
            <a:rect l="l" t="t" r="r" b="b"/>
            <a:pathLst>
              <a:path w="3545173" h="3545173">
                <a:moveTo>
                  <a:pt x="3545173" y="3545173"/>
                </a:moveTo>
                <a:lnTo>
                  <a:pt x="0" y="3545173"/>
                </a:lnTo>
                <a:lnTo>
                  <a:pt x="0" y="0"/>
                </a:lnTo>
                <a:lnTo>
                  <a:pt x="3545173" y="0"/>
                </a:lnTo>
                <a:lnTo>
                  <a:pt x="3545173" y="3545173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flipH="1" flipV="1">
            <a:off x="16833244" y="6935681"/>
            <a:ext cx="3545173" cy="3545173"/>
          </a:xfrm>
          <a:custGeom>
            <a:avLst/>
            <a:gdLst/>
            <a:ahLst/>
            <a:cxnLst/>
            <a:rect l="l" t="t" r="r" b="b"/>
            <a:pathLst>
              <a:path w="3545173" h="3545173">
                <a:moveTo>
                  <a:pt x="3545173" y="3545174"/>
                </a:moveTo>
                <a:lnTo>
                  <a:pt x="0" y="3545174"/>
                </a:lnTo>
                <a:lnTo>
                  <a:pt x="0" y="0"/>
                </a:lnTo>
                <a:lnTo>
                  <a:pt x="3545173" y="0"/>
                </a:lnTo>
                <a:lnTo>
                  <a:pt x="3545173" y="3545174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1daa681-87dd-48be-b668-b2824cf83716">
      <UserInfo>
        <DisplayName>Monica Hough</DisplayName>
        <AccountId>33</AccountId>
        <AccountType/>
      </UserInfo>
    </SharedWithUsers>
    <TaxCatchAll xmlns="f1daa681-87dd-48be-b668-b2824cf83716"/>
    <lcf76f155ced4ddcb4097134ff3c332f xmlns="568f95aa-c613-49c5-91f1-d62d073f4599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5ADD45B5B8064EAECD34A2CCA37188" ma:contentTypeVersion="19" ma:contentTypeDescription="Create a new document." ma:contentTypeScope="" ma:versionID="8fb8576048d7283c19d435b7e8c03239">
  <xsd:schema xmlns:xsd="http://www.w3.org/2001/XMLSchema" xmlns:xs="http://www.w3.org/2001/XMLSchema" xmlns:p="http://schemas.microsoft.com/office/2006/metadata/properties" xmlns:ns2="568f95aa-c613-49c5-91f1-d62d073f4599" xmlns:ns3="f1daa681-87dd-48be-b668-b2824cf83716" targetNamespace="http://schemas.microsoft.com/office/2006/metadata/properties" ma:root="true" ma:fieldsID="c87ad0debf19aa68533236069267f5f3" ns2:_="" ns3:_="">
    <xsd:import namespace="568f95aa-c613-49c5-91f1-d62d073f4599"/>
    <xsd:import namespace="f1daa681-87dd-48be-b668-b2824cf837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8f95aa-c613-49c5-91f1-d62d073f45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391af29b-e898-46cd-ad54-75745d14b3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daa681-87dd-48be-b668-b2824cf8371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b9345f8a-dc98-44f3-9002-b72cc9c32a66}" ma:internalName="TaxCatchAll" ma:showField="CatchAllData" ma:web="f1daa681-87dd-48be-b668-b2824cf8371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D6AE3F7-5F7A-4BDD-91BB-A2198C59EA6D}">
  <ds:schemaRefs>
    <ds:schemaRef ds:uri="568f95aa-c613-49c5-91f1-d62d073f4599"/>
    <ds:schemaRef ds:uri="f1daa681-87dd-48be-b668-b2824cf8371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2BB9E83-31C9-41EA-A4AB-1CA543CE815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6A73437-C47D-449A-B6A1-226CFE7CEB15}">
  <ds:schemaRefs>
    <ds:schemaRef ds:uri="568f95aa-c613-49c5-91f1-d62d073f4599"/>
    <ds:schemaRef ds:uri="f1daa681-87dd-48be-b668-b2824cf8371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1481</Words>
  <Application>Microsoft Office PowerPoint</Application>
  <PresentationFormat>Custom</PresentationFormat>
  <Paragraphs>215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Arsenal</vt:lpstr>
      <vt:lpstr>Radley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Class of 2026!</dc:title>
  <dc:creator>User</dc:creator>
  <cp:lastModifiedBy>Monica Hough</cp:lastModifiedBy>
  <cp:revision>1</cp:revision>
  <dcterms:created xsi:type="dcterms:W3CDTF">2006-08-16T00:00:00Z</dcterms:created>
  <dcterms:modified xsi:type="dcterms:W3CDTF">2024-08-29T21:15:50Z</dcterms:modified>
  <dc:identifier>DAGCmapbScA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0x0101009B5ADD45B5B8064EAECD34A2CCA37188</vt:lpwstr>
  </property>
  <property fmtid="{D5CDD505-2E9C-101B-9397-08002B2CF9AE}" pid="3" name="MediaServiceImageTags">
    <vt:lpwstr/>
  </property>
</Properties>
</file>