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4" r:id="rId1"/>
  </p:sldMasterIdLst>
  <p:notesMasterIdLst>
    <p:notesMasterId r:id="rId23"/>
  </p:notesMasterIdLst>
  <p:handoutMasterIdLst>
    <p:handoutMasterId r:id="rId24"/>
  </p:handoutMasterIdLst>
  <p:sldIdLst>
    <p:sldId id="288" r:id="rId2"/>
    <p:sldId id="289" r:id="rId3"/>
    <p:sldId id="293" r:id="rId4"/>
    <p:sldId id="303" r:id="rId5"/>
    <p:sldId id="310" r:id="rId6"/>
    <p:sldId id="297" r:id="rId7"/>
    <p:sldId id="299" r:id="rId8"/>
    <p:sldId id="284" r:id="rId9"/>
    <p:sldId id="276" r:id="rId10"/>
    <p:sldId id="292" r:id="rId11"/>
    <p:sldId id="300" r:id="rId12"/>
    <p:sldId id="317" r:id="rId13"/>
    <p:sldId id="308" r:id="rId14"/>
    <p:sldId id="309" r:id="rId15"/>
    <p:sldId id="301" r:id="rId16"/>
    <p:sldId id="304" r:id="rId17"/>
    <p:sldId id="305" r:id="rId18"/>
    <p:sldId id="302" r:id="rId19"/>
    <p:sldId id="287" r:id="rId20"/>
    <p:sldId id="320" r:id="rId21"/>
    <p:sldId id="281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B27A00"/>
    <a:srgbClr val="AC8800"/>
    <a:srgbClr val="747474"/>
    <a:srgbClr val="001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94629" autoAdjust="0"/>
  </p:normalViewPr>
  <p:slideViewPr>
    <p:cSldViewPr snapToObjects="1">
      <p:cViewPr varScale="1">
        <p:scale>
          <a:sx n="74" d="100"/>
          <a:sy n="74" d="100"/>
        </p:scale>
        <p:origin x="764" y="56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0EE2A88-F375-486E-A0A1-425AAD8F9DFD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2A4051-43EB-4283-AFDD-976E1B057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1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01FCCA-37DB-43BB-AA44-0797CAE4FF24}" type="datetimeFigureOut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5B9C6F-31BB-4749-AA74-F345C3542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4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5B9C6F-31BB-4749-AA74-F345C3542E1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7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5B9C6F-31BB-4749-AA74-F345C3542E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6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TitleSlid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3800">
                <a:solidFill>
                  <a:srgbClr val="001D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rgbClr val="B27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F718-CFDB-4117-86D8-681ABAC43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5314B-97C1-4AA9-A734-7659ECEC51B6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363E-40A5-45ED-8562-D3454B610EC9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9CEAA-A0D1-41E9-9103-AAAB3437C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9B46-3847-4196-8788-64963A710A7E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9CBB-478B-41F1-A67F-9C2D186A2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2C577-E233-48CF-BF7C-9206A660C2A8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01472-7AAA-4B0D-9244-D359F3242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BF5B3-E954-437D-B271-7AB9DF2895E8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8823-25AC-4EEE-900C-B99E81B27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AF060-8034-47FD-B010-81E9F6A621FD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4B76-3B57-45D2-809B-A3D510C4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80DDB-9859-4AA1-B230-7E91C5BCB358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8176A-BF6D-47C0-AB51-009010270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7450B-ED54-4A40-9DD8-414963F1D069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FB947-9D60-48B0-9DB5-C97222A07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F5DA-4B46-494C-BDCE-E8F00B809716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0A03D-1E35-425F-92CF-4ECB32EE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SectionHead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100" b="1" cap="none" baseline="0">
                <a:solidFill>
                  <a:srgbClr val="001D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B27A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D0C9-BC37-4EA1-B3E3-4CFC61F403CD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4A90-0A66-4B8C-8530-9F259C3C0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8465-3899-4B47-876E-8910761583A9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C51D-1B95-42BF-A29E-9CB93E2C6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323A9-D2EC-4D10-9D66-2B807199927F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60E6-745B-456B-9A0F-5CC7E07E4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6A1A-F4AB-4A42-9F9E-BEFFE9E116B6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2DEA-B556-448A-93E6-9A66230EF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FCA6C-CBEC-4312-B706-C6C347532098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DB80-8BBD-466C-810C-D16B9983D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B8F0-E293-468D-9D1C-80BFD1A8E44B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3BD9-7C46-4D0C-935E-D292FBA81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1DEB-526E-44F3-9DC7-FE523439A422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13505-A168-492A-BDB0-4BD5CAD19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0">
                <a:srgbClr val="747474"/>
              </a:gs>
              <a:gs pos="83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647F42F-0197-411E-8A7B-72A3FD9BA7E7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9CA161-E633-4E63-862E-E7D52A0EE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4" name="Picture 8" descr="FIULogo_H_CMYK_fx.png"/>
          <p:cNvPicPr>
            <a:picLocks noChangeAspect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6103938" y="5959475"/>
            <a:ext cx="243046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001D4D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pitchFamily="18" charset="2"/>
        <a:buChar char=""/>
        <a:defRPr sz="2200" kern="1200">
          <a:solidFill>
            <a:srgbClr val="001D4D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adservices.com/pagead/aclk?sa=L&amp;ai=DChcSEwj02Ynwg8_yAhWK_8gKHRQ7AjwYABABGgJxdQ&amp;ae=2&amp;ohost=www.google.com&amp;cid=CAASE-RoBT7WJ-Rv9Ro14tFKPbtrahE&amp;sig=AOD64_3Z3tP7keJD7P3fV-SOBkvZaCSZQA&amp;q&amp;nis=1&amp;adurl&amp;ved=2ahUKEwi374Hwg8_yAhVTTDABHaHnB2cQ0Qx6BAgDEAE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fripty.com/courses/fripty-slp-praxis-study-bundle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.fiu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762750" cy="2133600"/>
          </a:xfrm>
        </p:spPr>
        <p:txBody>
          <a:bodyPr/>
          <a:lstStyle/>
          <a:p>
            <a:pPr eaLnBrk="1" hangingPunct="1"/>
            <a:r>
              <a:rPr lang="en-US" sz="4000"/>
              <a:t>	</a:t>
            </a:r>
            <a:br>
              <a:rPr lang="en-US" sz="4000"/>
            </a:br>
            <a:r>
              <a:rPr lang="en-US" sz="4000"/>
              <a:t>	</a:t>
            </a:r>
            <a:endParaRPr lang="en-US"/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1600200" y="2286000"/>
            <a:ext cx="6762750" cy="3433763"/>
          </a:xfrm>
        </p:spPr>
        <p:txBody>
          <a:bodyPr/>
          <a:lstStyle/>
          <a:p>
            <a:pPr algn="ctr" eaLnBrk="1" hangingPunct="1"/>
            <a:endParaRPr lang="en-US" sz="4400" i="1" dirty="0">
              <a:latin typeface="Algerian" pitchFamily="82" charset="0"/>
            </a:endParaRPr>
          </a:p>
          <a:p>
            <a:pPr algn="ctr" eaLnBrk="1" hangingPunct="1"/>
            <a:r>
              <a:rPr lang="en-US" sz="4400" b="1" i="1" dirty="0">
                <a:solidFill>
                  <a:srgbClr val="FFC000"/>
                </a:solidFill>
                <a:latin typeface="Algerian" pitchFamily="82" charset="0"/>
              </a:rPr>
              <a:t>WELCOME </a:t>
            </a:r>
          </a:p>
          <a:p>
            <a:pPr algn="ctr" eaLnBrk="1" hangingPunct="1"/>
            <a:r>
              <a:rPr lang="en-US" sz="4400" b="1" i="1" dirty="0">
                <a:solidFill>
                  <a:srgbClr val="FFC000"/>
                </a:solidFill>
                <a:latin typeface="Algerian" pitchFamily="82" charset="0"/>
              </a:rPr>
              <a:t>CLASS OF 2025!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79425"/>
            <a:ext cx="483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1749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-318794" y="829276"/>
            <a:ext cx="5143500" cy="4428189"/>
            <a:chOff x="0" y="0"/>
            <a:chExt cx="6350000" cy="5466899"/>
          </a:xfrm>
        </p:grpSpPr>
        <p:sp>
          <p:nvSpPr>
            <p:cNvPr id="3" name="Freeform 3"/>
            <p:cNvSpPr/>
            <p:nvPr/>
          </p:nvSpPr>
          <p:spPr>
            <a:xfrm>
              <a:off x="0" y="82550"/>
              <a:ext cx="6350000" cy="5383079"/>
            </a:xfrm>
            <a:custGeom>
              <a:avLst/>
              <a:gdLst/>
              <a:ahLst/>
              <a:cxnLst/>
              <a:rect l="l" t="t" r="r" b="b"/>
              <a:pathLst>
                <a:path w="6350000" h="5383079">
                  <a:moveTo>
                    <a:pt x="5877560" y="149860"/>
                  </a:moveTo>
                  <a:cubicBezTo>
                    <a:pt x="5786120" y="208280"/>
                    <a:pt x="5713730" y="255270"/>
                    <a:pt x="5556250" y="255270"/>
                  </a:cubicBezTo>
                  <a:cubicBezTo>
                    <a:pt x="5398770" y="255270"/>
                    <a:pt x="5326380" y="209550"/>
                    <a:pt x="5234940" y="149860"/>
                  </a:cubicBezTo>
                  <a:cubicBezTo>
                    <a:pt x="5130800" y="82550"/>
                    <a:pt x="5001260" y="0"/>
                    <a:pt x="4762500" y="0"/>
                  </a:cubicBezTo>
                  <a:cubicBezTo>
                    <a:pt x="4523740" y="0"/>
                    <a:pt x="4394200" y="82550"/>
                    <a:pt x="4290060" y="148590"/>
                  </a:cubicBezTo>
                  <a:cubicBezTo>
                    <a:pt x="4198620" y="207010"/>
                    <a:pt x="4126230" y="254000"/>
                    <a:pt x="3968750" y="254000"/>
                  </a:cubicBezTo>
                  <a:cubicBezTo>
                    <a:pt x="3811270" y="254000"/>
                    <a:pt x="3738880" y="208280"/>
                    <a:pt x="3647440" y="148590"/>
                  </a:cubicBezTo>
                  <a:cubicBezTo>
                    <a:pt x="3543300" y="82550"/>
                    <a:pt x="3413760" y="0"/>
                    <a:pt x="3175000" y="0"/>
                  </a:cubicBezTo>
                  <a:cubicBezTo>
                    <a:pt x="2936240" y="0"/>
                    <a:pt x="2806700" y="82550"/>
                    <a:pt x="2702560" y="148590"/>
                  </a:cubicBezTo>
                  <a:cubicBezTo>
                    <a:pt x="2611120" y="207010"/>
                    <a:pt x="2538730" y="254000"/>
                    <a:pt x="2381250" y="254000"/>
                  </a:cubicBezTo>
                  <a:cubicBezTo>
                    <a:pt x="2223770" y="254000"/>
                    <a:pt x="2151380" y="208280"/>
                    <a:pt x="2059940" y="148590"/>
                  </a:cubicBezTo>
                  <a:cubicBezTo>
                    <a:pt x="1955800" y="82550"/>
                    <a:pt x="1826260" y="0"/>
                    <a:pt x="1587500" y="0"/>
                  </a:cubicBezTo>
                  <a:cubicBezTo>
                    <a:pt x="1348740" y="0"/>
                    <a:pt x="1219200" y="82550"/>
                    <a:pt x="1115060" y="148590"/>
                  </a:cubicBezTo>
                  <a:cubicBezTo>
                    <a:pt x="1023620" y="207010"/>
                    <a:pt x="951230" y="254000"/>
                    <a:pt x="793750" y="254000"/>
                  </a:cubicBezTo>
                  <a:cubicBezTo>
                    <a:pt x="636270" y="254000"/>
                    <a:pt x="563880" y="208280"/>
                    <a:pt x="472440" y="148590"/>
                  </a:cubicBezTo>
                  <a:cubicBezTo>
                    <a:pt x="368300" y="82550"/>
                    <a:pt x="238760" y="0"/>
                    <a:pt x="0" y="0"/>
                  </a:cubicBezTo>
                  <a:lnTo>
                    <a:pt x="0" y="5383079"/>
                  </a:lnTo>
                  <a:lnTo>
                    <a:pt x="6350000" y="5383079"/>
                  </a:lnTo>
                  <a:lnTo>
                    <a:pt x="6350000" y="0"/>
                  </a:lnTo>
                  <a:cubicBezTo>
                    <a:pt x="6111240" y="0"/>
                    <a:pt x="5981700" y="82550"/>
                    <a:pt x="5877560" y="149860"/>
                  </a:cubicBez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4161061" y="515918"/>
            <a:ext cx="4404026" cy="4616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31802" lvl="1" indent="-215901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Look professional!</a:t>
            </a: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​</a:t>
            </a:r>
          </a:p>
          <a:p>
            <a:pPr marL="431802" lvl="1" indent="-21590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A group meeting involving all MS SLP students will be scheduled with the site visitors towards the end of DAY1. Be prepared to attend, IF YOU CAN.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​</a:t>
            </a:r>
          </a:p>
          <a:p>
            <a:pPr marL="431802" lvl="1" indent="-21590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Be prepared to answer site visitor questions:​</a:t>
            </a:r>
          </a:p>
          <a:p>
            <a:pPr marL="863605" lvl="2" indent="-287868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⚬"/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They may ask you if you know what CAA is​</a:t>
            </a:r>
          </a:p>
          <a:p>
            <a:pPr marL="863605" lvl="2" indent="-287868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⚬"/>
              <a:defRPr/>
            </a:pPr>
            <a:r>
              <a:rPr lang="en-US" sz="2000" b="1" dirty="0">
                <a:solidFill>
                  <a:srgbClr val="002060"/>
                </a:solidFill>
                <a:latin typeface="Radley"/>
                <a:ea typeface="Radley"/>
                <a:cs typeface="Radley"/>
                <a:sym typeface="Radley"/>
              </a:rPr>
              <a:t>They may ask if you know what to do if you have a accreditation complaint about the program: you would report it directly to CAA. </a:t>
            </a:r>
          </a:p>
        </p:txBody>
      </p:sp>
      <p:sp>
        <p:nvSpPr>
          <p:cNvPr id="5" name="Freeform 5"/>
          <p:cNvSpPr/>
          <p:nvPr/>
        </p:nvSpPr>
        <p:spPr>
          <a:xfrm flipH="1">
            <a:off x="8257707" y="760323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0"/>
                </a:moveTo>
                <a:lnTo>
                  <a:pt x="0" y="0"/>
                </a:lnTo>
                <a:lnTo>
                  <a:pt x="0" y="3545174"/>
                </a:lnTo>
                <a:lnTo>
                  <a:pt x="3545174" y="3545174"/>
                </a:lnTo>
                <a:lnTo>
                  <a:pt x="354517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Freeform 6"/>
          <p:cNvSpPr/>
          <p:nvPr/>
        </p:nvSpPr>
        <p:spPr>
          <a:xfrm rot="5400000" flipH="1" flipV="1">
            <a:off x="8257707" y="2552504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3545173"/>
                </a:moveTo>
                <a:lnTo>
                  <a:pt x="0" y="3545173"/>
                </a:lnTo>
                <a:lnTo>
                  <a:pt x="0" y="0"/>
                </a:lnTo>
                <a:lnTo>
                  <a:pt x="3545174" y="0"/>
                </a:lnTo>
                <a:lnTo>
                  <a:pt x="3545174" y="354517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Freeform 7"/>
          <p:cNvSpPr/>
          <p:nvPr/>
        </p:nvSpPr>
        <p:spPr>
          <a:xfrm flipH="1" flipV="1">
            <a:off x="8257707" y="4325091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3545174"/>
                </a:moveTo>
                <a:lnTo>
                  <a:pt x="0" y="3545174"/>
                </a:lnTo>
                <a:lnTo>
                  <a:pt x="0" y="0"/>
                </a:lnTo>
                <a:lnTo>
                  <a:pt x="3545174" y="0"/>
                </a:lnTo>
                <a:lnTo>
                  <a:pt x="3545174" y="3545174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" name="Freeform 8"/>
          <p:cNvSpPr/>
          <p:nvPr/>
        </p:nvSpPr>
        <p:spPr>
          <a:xfrm rot="3105989">
            <a:off x="3332505" y="4531208"/>
            <a:ext cx="1042352" cy="1075976"/>
          </a:xfrm>
          <a:custGeom>
            <a:avLst/>
            <a:gdLst/>
            <a:ahLst/>
            <a:cxnLst/>
            <a:rect l="l" t="t" r="r" b="b"/>
            <a:pathLst>
              <a:path w="2084703" h="2151951">
                <a:moveTo>
                  <a:pt x="0" y="0"/>
                </a:moveTo>
                <a:lnTo>
                  <a:pt x="2084703" y="0"/>
                </a:lnTo>
                <a:lnTo>
                  <a:pt x="2084703" y="2151951"/>
                </a:lnTo>
                <a:lnTo>
                  <a:pt x="0" y="21519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14569" y="914400"/>
            <a:ext cx="3596339" cy="2051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fontAlgn="auto">
              <a:lnSpc>
                <a:spcPts val="39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950" b="1" spc="-79" dirty="0">
                <a:solidFill>
                  <a:srgbClr val="FF9900"/>
                </a:solidFill>
                <a:latin typeface="Arsenal"/>
                <a:ea typeface="Arsenal"/>
                <a:cs typeface="Arsenal"/>
                <a:sym typeface="Arsenal"/>
              </a:rPr>
              <a:t>What is expected of ME during the site visit?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14568" y="3400107"/>
            <a:ext cx="3190631" cy="18447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fontAlgn="auto">
              <a:lnSpc>
                <a:spcPts val="1258"/>
              </a:lnSpc>
              <a:spcAft>
                <a:spcPts val="0"/>
              </a:spcAft>
              <a:defRPr/>
            </a:pPr>
            <a:r>
              <a:rPr lang="en-US"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Arsenal"/>
                <a:ea typeface="Arsenal"/>
                <a:cs typeface="Arsenal"/>
                <a:sym typeface="Arsenal"/>
              </a:rPr>
              <a:t>Council on Academic Accreditation in Audiology and Speech-Language Pathology American Speech-Language-Hearing Association​</a:t>
            </a:r>
          </a:p>
          <a:p>
            <a:pPr algn="ctr" fontAlgn="auto">
              <a:lnSpc>
                <a:spcPts val="1258"/>
              </a:lnSpc>
              <a:spcAft>
                <a:spcPts val="0"/>
              </a:spcAft>
              <a:defRPr/>
            </a:pPr>
            <a:r>
              <a:rPr lang="en-US"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Arsenal"/>
                <a:ea typeface="Arsenal"/>
                <a:cs typeface="Arsenal"/>
                <a:sym typeface="Arsenal"/>
              </a:rPr>
              <a:t> 2200 Research Boulevard, #310​</a:t>
            </a:r>
          </a:p>
          <a:p>
            <a:pPr algn="ctr" fontAlgn="auto">
              <a:lnSpc>
                <a:spcPts val="1258"/>
              </a:lnSpc>
              <a:spcAft>
                <a:spcPts val="0"/>
              </a:spcAft>
              <a:defRPr/>
            </a:pPr>
            <a:r>
              <a:rPr lang="en-US"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Arsenal"/>
                <a:ea typeface="Arsenal"/>
                <a:cs typeface="Arsenal"/>
                <a:sym typeface="Arsenal"/>
              </a:rPr>
              <a:t> Rockville, Maryland 20850​</a:t>
            </a:r>
          </a:p>
          <a:p>
            <a:pPr algn="ctr" fontAlgn="auto">
              <a:lnSpc>
                <a:spcPts val="1258"/>
              </a:lnSpc>
              <a:spcAft>
                <a:spcPts val="0"/>
              </a:spcAft>
              <a:defRPr/>
            </a:pPr>
            <a:r>
              <a:rPr lang="en-US"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Arsenal"/>
                <a:ea typeface="Arsenal"/>
                <a:cs typeface="Arsenal"/>
                <a:sym typeface="Arsenal"/>
              </a:rPr>
              <a:t> 800-498-2071 or 301-296-5700.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PRAXIS/PRAXIS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7850" lvl="2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PRAXIS (Certification) examination: register to take exam next-to-last or last semester in program</a:t>
            </a:r>
          </a:p>
          <a:p>
            <a:pPr lvl="3"/>
            <a:r>
              <a:rPr lang="en-US" sz="2400" b="1" u="sng" dirty="0">
                <a:solidFill>
                  <a:srgbClr val="FF0000"/>
                </a:solidFill>
              </a:rPr>
              <a:t>Goal is to pass the examination the first time you take it</a:t>
            </a:r>
          </a:p>
          <a:p>
            <a:pPr lvl="3"/>
            <a:r>
              <a:rPr lang="en-US" sz="2400" b="1" u="sng" dirty="0">
                <a:solidFill>
                  <a:srgbClr val="FF0000"/>
                </a:solidFill>
              </a:rPr>
              <a:t>You must pass the praxis examination to graduate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8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4904-0519-15D2-D584-04FF20884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PRAXIS/PRAXIS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98A97-1699-22B5-F651-6B7DFCECF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When registering to take the PRAXIS exam, you need to make sure you have your PRAXIS</a:t>
            </a:r>
            <a:r>
              <a:rPr lang="en-US" b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scores sent to three entities:</a:t>
            </a:r>
          </a:p>
          <a:p>
            <a:r>
              <a:rPr lang="en-US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1) CSD Department at FIU (we need a record of you taking the exam for you to graduate;</a:t>
            </a:r>
          </a:p>
          <a:p>
            <a:r>
              <a:rPr lang="en-US" b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2) American Speech-Language-Hearing Association (enables you to become a certified SLP; and </a:t>
            </a:r>
          </a:p>
          <a:p>
            <a:r>
              <a:rPr lang="en-US" b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3) Florida Dept. of Health (licensed SLP in State of Florida).</a:t>
            </a:r>
          </a:p>
          <a:p>
            <a:endParaRPr lang="en-US" b="1" dirty="0">
              <a:solidFill>
                <a:srgbClr val="AF8D40"/>
              </a:solidFill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41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E3D47D-3A22-44D1-9E28-83EBAFBE6D80}"/>
              </a:ext>
            </a:extLst>
          </p:cNvPr>
          <p:cNvSpPr/>
          <p:nvPr/>
        </p:nvSpPr>
        <p:spPr>
          <a:xfrm>
            <a:off x="1219200" y="1166842"/>
            <a:ext cx="7086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1) 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Praxisprep.com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	-Has numerous tests for practice.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	-Sign up to get up to date information.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2) Therapy 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	-National Speech-Language Pathology Examination Review &amp; Study Guide (</a:t>
            </a:r>
            <a:r>
              <a:rPr lang="en-US" b="1" dirty="0" err="1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Lof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 and Johnson)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	-study guide in CSD office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3)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EZ PRAXIS Preparation Tutors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" panose="020B0604020202020204" pitchFamily="34" charset="0"/>
                <a:ea typeface="Arial Unicode MS"/>
                <a:cs typeface="Helvetica" panose="020B0604020202020204" pitchFamily="34" charset="0"/>
              </a:rPr>
              <a:t>	-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praxis </a:t>
            </a:r>
            <a:r>
              <a:rPr lang="en-US" sz="1800" b="1" u="sng" dirty="0" err="1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slp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praxis 5331 - praxis speech language pathology - praxis </a:t>
            </a:r>
            <a:r>
              <a:rPr lang="en-US" sz="1800" b="1" u="sng" dirty="0" err="1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slp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tutors</a:t>
            </a:r>
            <a:endParaRPr lang="en-US" sz="1800" b="1" u="sng" dirty="0">
              <a:solidFill>
                <a:srgbClr val="FF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Online Tutoring Provider for the PRAXIS in Speech-Language Pathology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8DA989-7496-4D70-9627-A244662D3673}"/>
              </a:ext>
            </a:extLst>
          </p:cNvPr>
          <p:cNvSpPr txBox="1"/>
          <p:nvPr/>
        </p:nvSpPr>
        <p:spPr>
          <a:xfrm>
            <a:off x="1905000" y="457200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PRAXIS PREPARATION MATERIALS</a:t>
            </a:r>
          </a:p>
        </p:txBody>
      </p:sp>
    </p:spTree>
    <p:extLst>
      <p:ext uri="{BB962C8B-B14F-4D97-AF65-F5344CB8AC3E}">
        <p14:creationId xmlns:p14="http://schemas.microsoft.com/office/powerpoint/2010/main" val="2727975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4939A2-BFE9-4C0F-90AE-65753715D99D}"/>
              </a:ext>
            </a:extLst>
          </p:cNvPr>
          <p:cNvSpPr/>
          <p:nvPr/>
        </p:nvSpPr>
        <p:spPr>
          <a:xfrm>
            <a:off x="1457227" y="2057400"/>
            <a:ext cx="6248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4) </a:t>
            </a:r>
            <a:r>
              <a:rPr lang="en-US" b="1" dirty="0" err="1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Mometrix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 Media LLC: SLP Praxis II preparation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  	-praxis study guide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	-sent to you by Dr. Mead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5) National SLP Praxis Review guides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	-in the department office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6)  ETS The Praxis Study Companion Speech-Language Pathology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 	-ETS.org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7"/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Arial Unicode MS"/>
                <a:cs typeface="Arial Unicode MS"/>
              </a:rPr>
              <a:t>FRIPTY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/>
                <a:cs typeface="Arial Unicode MS"/>
              </a:rPr>
              <a:t> 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/>
                <a:cs typeface="Arial Unicode MS"/>
                <a:hlinkClick r:id="rId2"/>
              </a:rPr>
              <a:t>https://fripty.com/courses/fripty-slp-praxis-study-bundle/</a:t>
            </a:r>
            <a:endParaRPr lang="en-US" b="1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384D91-88A8-4CE7-B724-EE6672F1AAA3}"/>
              </a:ext>
            </a:extLst>
          </p:cNvPr>
          <p:cNvSpPr txBox="1"/>
          <p:nvPr/>
        </p:nvSpPr>
        <p:spPr>
          <a:xfrm>
            <a:off x="2438400" y="838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FFC000"/>
                </a:solidFill>
              </a:rPr>
              <a:t>PRAXIS PREPARATION MATERIALS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229" y="1524000"/>
            <a:ext cx="7583487" cy="4208463"/>
          </a:xfrm>
        </p:spPr>
        <p:txBody>
          <a:bodyPr/>
          <a:lstStyle/>
          <a:p>
            <a:pPr lvl="2"/>
            <a:r>
              <a:rPr lang="en-US" sz="2000" b="1" dirty="0">
                <a:solidFill>
                  <a:schemeClr val="tx2"/>
                </a:solidFill>
              </a:rPr>
              <a:t>Apply for graduation during semester before graduation (separate application for commencement)</a:t>
            </a:r>
          </a:p>
          <a:p>
            <a:pPr lvl="3"/>
            <a:r>
              <a:rPr lang="en-US" sz="2000" b="1" dirty="0">
                <a:solidFill>
                  <a:schemeClr val="tx2"/>
                </a:solidFill>
              </a:rPr>
              <a:t>You must be enrolled for at least 1 credit in the semester that you plan to graduate</a:t>
            </a:r>
          </a:p>
          <a:p>
            <a:pPr lvl="3"/>
            <a:r>
              <a:rPr lang="en-US" sz="2000" b="1" dirty="0">
                <a:solidFill>
                  <a:schemeClr val="tx2"/>
                </a:solidFill>
              </a:rPr>
              <a:t>All general education prerequisites must be completed to apply for ASHA certification</a:t>
            </a:r>
          </a:p>
          <a:p>
            <a:pPr lvl="3"/>
            <a:r>
              <a:rPr lang="en-US" sz="2000" b="1" dirty="0">
                <a:solidFill>
                  <a:schemeClr val="tx2"/>
                </a:solidFill>
              </a:rPr>
              <a:t>Dr. Hough will be unable to digitally sign ASHA certification paperwork upon posting of your degree if: </a:t>
            </a:r>
          </a:p>
          <a:p>
            <a:pPr lvl="4"/>
            <a:r>
              <a:rPr lang="en-US" sz="2000" b="1" dirty="0">
                <a:solidFill>
                  <a:schemeClr val="tx2"/>
                </a:solidFill>
              </a:rPr>
              <a:t>You have not completed all general education courses</a:t>
            </a:r>
          </a:p>
          <a:p>
            <a:pPr lvl="4"/>
            <a:r>
              <a:rPr lang="en-US" sz="2000" b="1" dirty="0">
                <a:solidFill>
                  <a:schemeClr val="tx2"/>
                </a:solidFill>
              </a:rPr>
              <a:t>You do not meet (virtually is fine) with her to close your academic file.</a:t>
            </a:r>
          </a:p>
        </p:txBody>
      </p:sp>
    </p:spTree>
    <p:extLst>
      <p:ext uri="{BB962C8B-B14F-4D97-AF65-F5344CB8AC3E}">
        <p14:creationId xmlns:p14="http://schemas.microsoft.com/office/powerpoint/2010/main" val="1534632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84583"/>
            <a:ext cx="7583487" cy="1044575"/>
          </a:xfrm>
        </p:spPr>
        <p:txBody>
          <a:bodyPr/>
          <a:lstStyle/>
          <a:p>
            <a:r>
              <a:rPr lang="en-US" dirty="0"/>
              <a:t>Financial Aid Summer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245" y="1524000"/>
            <a:ext cx="7583487" cy="4208463"/>
          </a:xfrm>
        </p:spPr>
        <p:txBody>
          <a:bodyPr/>
          <a:lstStyle/>
          <a:p>
            <a:pPr marL="577850" lvl="2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FOR STUDENTS DEPENDENT UPON FINANCIAL AID: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You must be registered for 5 credits to receive federal financial aid during the summer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However, those of you who have done early clinic and are Masters Project students will be registered for only 4 credits during Summer 2025.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SO: </a:t>
            </a:r>
            <a:r>
              <a:rPr lang="en-US" b="1" dirty="0">
                <a:solidFill>
                  <a:srgbClr val="FF0000"/>
                </a:solidFill>
              </a:rPr>
              <a:t>IF YOU REQUIRE FINANCIAL AID, THIS IS WHAT WE DO:</a:t>
            </a:r>
          </a:p>
          <a:p>
            <a:pPr lvl="3"/>
            <a:r>
              <a:rPr lang="en-US" b="1" dirty="0">
                <a:solidFill>
                  <a:schemeClr val="tx2"/>
                </a:solidFill>
              </a:rPr>
              <a:t>You will </a:t>
            </a:r>
            <a:r>
              <a:rPr lang="en-US" b="1" u="sng" dirty="0">
                <a:solidFill>
                  <a:schemeClr val="tx2"/>
                </a:solidFill>
              </a:rPr>
              <a:t>not</a:t>
            </a:r>
            <a:r>
              <a:rPr lang="en-US" b="1" dirty="0">
                <a:solidFill>
                  <a:schemeClr val="tx2"/>
                </a:solidFill>
              </a:rPr>
              <a:t> register for Masters Project during Spring 2025 and instead register for two credits of Masters Project for Summer 2025</a:t>
            </a:r>
          </a:p>
          <a:p>
            <a:pPr lvl="3"/>
            <a:r>
              <a:rPr lang="en-US" b="1" dirty="0">
                <a:solidFill>
                  <a:schemeClr val="tx2"/>
                </a:solidFill>
              </a:rPr>
              <a:t>Thus, you will then have 5 credits to register for during the summer.</a:t>
            </a:r>
          </a:p>
          <a:p>
            <a:pPr lvl="2"/>
            <a:r>
              <a:rPr lang="en-US" sz="2000" b="1" dirty="0">
                <a:solidFill>
                  <a:srgbClr val="FF0000"/>
                </a:solidFill>
              </a:rPr>
              <a:t>IT IS IMPERATIVE THAT YOU INFORM ME THAT YOU ARE DOING THIS BEFORE THE SPRING SEMESTER BEGINS</a:t>
            </a:r>
          </a:p>
          <a:p>
            <a:pPr lvl="3"/>
            <a:endParaRPr lang="en-US" sz="2000" b="1" dirty="0">
              <a:solidFill>
                <a:srgbClr val="FF0000"/>
              </a:solidFill>
            </a:endParaRPr>
          </a:p>
          <a:p>
            <a:pPr marL="860425" lvl="3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7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2" y="228600"/>
            <a:ext cx="7583487" cy="1044575"/>
          </a:xfrm>
        </p:spPr>
        <p:txBody>
          <a:bodyPr/>
          <a:lstStyle/>
          <a:p>
            <a:r>
              <a:rPr lang="en-US" dirty="0"/>
              <a:t>General Program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760" y="1324768"/>
            <a:ext cx="7583487" cy="4208463"/>
          </a:xfrm>
        </p:spPr>
        <p:txBody>
          <a:bodyPr/>
          <a:lstStyle/>
          <a:p>
            <a:r>
              <a:rPr lang="en-US" b="1" dirty="0"/>
              <a:t>Working During the Second Year of Masters’ SLP Program</a:t>
            </a:r>
          </a:p>
          <a:p>
            <a:r>
              <a:rPr lang="en-US" b="1" dirty="0"/>
              <a:t>CSD website</a:t>
            </a:r>
          </a:p>
          <a:p>
            <a:r>
              <a:rPr lang="en-US" b="1" dirty="0"/>
              <a:t>Graduate Student Handbook</a:t>
            </a:r>
          </a:p>
          <a:p>
            <a:r>
              <a:rPr lang="en-US" b="1" dirty="0"/>
              <a:t>Summer 2025 classes</a:t>
            </a:r>
          </a:p>
          <a:p>
            <a:pPr lvl="1"/>
            <a:r>
              <a:rPr lang="en-US" b="1" dirty="0"/>
              <a:t>If you haven’t taken Aural Rehabilitation in  undergraduate or in Graduate Certificate program (SPA 6322), you MUST take this course</a:t>
            </a:r>
          </a:p>
          <a:p>
            <a:pPr lvl="1"/>
            <a:r>
              <a:rPr lang="en-US" b="1" dirty="0"/>
              <a:t>If you have taken Aural Rehabilitation, you can choose between the three elective courses, SPA 6254 Adult Cognition and Communication, SPA 6559 AAC, SPA 6554   Counseling in </a:t>
            </a:r>
            <a:r>
              <a:rPr lang="en-US" b="1"/>
              <a:t>Communication Disorders. </a:t>
            </a:r>
            <a:r>
              <a:rPr lang="en-US" b="1" dirty="0"/>
              <a:t>There will be caps on enrollment for these classes.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98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INTERNSHIPS/PLACEMENTS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Materials for check-out</a:t>
            </a:r>
          </a:p>
          <a:p>
            <a:r>
              <a:rPr lang="en-US" sz="3600" b="1" dirty="0"/>
              <a:t>Mentor-Mentee</a:t>
            </a:r>
          </a:p>
          <a:p>
            <a:r>
              <a:rPr lang="en-US" sz="3600" b="1" dirty="0"/>
              <a:t>CALIPSO</a:t>
            </a:r>
          </a:p>
          <a:p>
            <a:r>
              <a:rPr lang="en-US" sz="3600" b="1" dirty="0"/>
              <a:t>Scrubs</a:t>
            </a:r>
          </a:p>
        </p:txBody>
      </p:sp>
    </p:spTree>
    <p:extLst>
      <p:ext uri="{BB962C8B-B14F-4D97-AF65-F5344CB8AC3E}">
        <p14:creationId xmlns:p14="http://schemas.microsoft.com/office/powerpoint/2010/main" val="2486129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0" y="641350"/>
            <a:ext cx="9144000" cy="1288157"/>
            <a:chOff x="0" y="0"/>
            <a:chExt cx="6350000" cy="1395869"/>
          </a:xfrm>
        </p:grpSpPr>
        <p:sp>
          <p:nvSpPr>
            <p:cNvPr id="3" name="Freeform 3"/>
            <p:cNvSpPr/>
            <p:nvPr/>
          </p:nvSpPr>
          <p:spPr>
            <a:xfrm>
              <a:off x="0" y="82550"/>
              <a:ext cx="6350000" cy="1312049"/>
            </a:xfrm>
            <a:custGeom>
              <a:avLst/>
              <a:gdLst/>
              <a:ahLst/>
              <a:cxnLst/>
              <a:rect l="l" t="t" r="r" b="b"/>
              <a:pathLst>
                <a:path w="6350000" h="1312049">
                  <a:moveTo>
                    <a:pt x="5877560" y="149860"/>
                  </a:moveTo>
                  <a:cubicBezTo>
                    <a:pt x="5786120" y="208280"/>
                    <a:pt x="5713730" y="255270"/>
                    <a:pt x="5556250" y="255270"/>
                  </a:cubicBezTo>
                  <a:cubicBezTo>
                    <a:pt x="5398770" y="255270"/>
                    <a:pt x="5326380" y="209550"/>
                    <a:pt x="5234940" y="149860"/>
                  </a:cubicBezTo>
                  <a:cubicBezTo>
                    <a:pt x="5130800" y="82550"/>
                    <a:pt x="5001260" y="0"/>
                    <a:pt x="4762500" y="0"/>
                  </a:cubicBezTo>
                  <a:cubicBezTo>
                    <a:pt x="4523740" y="0"/>
                    <a:pt x="4394200" y="82550"/>
                    <a:pt x="4290060" y="148590"/>
                  </a:cubicBezTo>
                  <a:cubicBezTo>
                    <a:pt x="4198620" y="207010"/>
                    <a:pt x="4126230" y="254000"/>
                    <a:pt x="3968750" y="254000"/>
                  </a:cubicBezTo>
                  <a:cubicBezTo>
                    <a:pt x="3811270" y="254000"/>
                    <a:pt x="3738880" y="208280"/>
                    <a:pt x="3647440" y="148590"/>
                  </a:cubicBezTo>
                  <a:cubicBezTo>
                    <a:pt x="3543300" y="82550"/>
                    <a:pt x="3413760" y="0"/>
                    <a:pt x="3175000" y="0"/>
                  </a:cubicBezTo>
                  <a:cubicBezTo>
                    <a:pt x="2936240" y="0"/>
                    <a:pt x="2806700" y="82550"/>
                    <a:pt x="2702560" y="148590"/>
                  </a:cubicBezTo>
                  <a:cubicBezTo>
                    <a:pt x="2611120" y="207010"/>
                    <a:pt x="2538730" y="254000"/>
                    <a:pt x="2381250" y="254000"/>
                  </a:cubicBezTo>
                  <a:cubicBezTo>
                    <a:pt x="2223770" y="254000"/>
                    <a:pt x="2151380" y="208280"/>
                    <a:pt x="2059940" y="148590"/>
                  </a:cubicBezTo>
                  <a:cubicBezTo>
                    <a:pt x="1955800" y="82550"/>
                    <a:pt x="1826260" y="0"/>
                    <a:pt x="1587500" y="0"/>
                  </a:cubicBezTo>
                  <a:cubicBezTo>
                    <a:pt x="1348740" y="0"/>
                    <a:pt x="1219200" y="82550"/>
                    <a:pt x="1115060" y="148590"/>
                  </a:cubicBezTo>
                  <a:cubicBezTo>
                    <a:pt x="1023620" y="207010"/>
                    <a:pt x="951230" y="254000"/>
                    <a:pt x="793750" y="254000"/>
                  </a:cubicBezTo>
                  <a:cubicBezTo>
                    <a:pt x="636270" y="254000"/>
                    <a:pt x="563880" y="208280"/>
                    <a:pt x="472440" y="148590"/>
                  </a:cubicBezTo>
                  <a:cubicBezTo>
                    <a:pt x="368300" y="82550"/>
                    <a:pt x="238760" y="0"/>
                    <a:pt x="0" y="0"/>
                  </a:cubicBezTo>
                  <a:lnTo>
                    <a:pt x="0" y="1312049"/>
                  </a:lnTo>
                  <a:lnTo>
                    <a:pt x="6350000" y="1312049"/>
                  </a:lnTo>
                  <a:lnTo>
                    <a:pt x="6350000" y="0"/>
                  </a:lnTo>
                  <a:cubicBezTo>
                    <a:pt x="6111240" y="0"/>
                    <a:pt x="5981700" y="82550"/>
                    <a:pt x="5877560" y="149860"/>
                  </a:cubicBezTo>
                  <a:close/>
                </a:path>
              </a:pathLst>
            </a:custGeom>
            <a:solidFill>
              <a:srgbClr val="D4EDF4">
                <a:alpha val="80000"/>
              </a:srgbClr>
            </a:solid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1195851" y="734963"/>
            <a:ext cx="7066831" cy="10259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fontAlgn="auto">
              <a:lnSpc>
                <a:spcPts val="39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950" b="1" spc="-79" dirty="0">
                <a:solidFill>
                  <a:schemeClr val="tx2">
                    <a:lumMod val="60000"/>
                    <a:lumOff val="40000"/>
                  </a:schemeClr>
                </a:solidFill>
                <a:latin typeface="Arsenal"/>
                <a:ea typeface="Arsenal"/>
                <a:cs typeface="Arsenal"/>
                <a:sym typeface="Arsenal"/>
              </a:rPr>
              <a:t>Student Advising and their Advisors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ACE1D2-E25B-D626-36DC-8CFEC85E2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954" y="2089150"/>
            <a:ext cx="3612953" cy="33017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094A54-3C1E-6490-5788-20A0A376A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096" y="2133014"/>
            <a:ext cx="3883586" cy="33017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779463" y="228601"/>
            <a:ext cx="7583487" cy="2133600"/>
          </a:xfrm>
        </p:spPr>
        <p:txBody>
          <a:bodyPr/>
          <a:lstStyle/>
          <a:p>
            <a:pPr algn="ctr"/>
            <a:r>
              <a:rPr lang="en-US" sz="3200" dirty="0"/>
              <a:t>	</a:t>
            </a:r>
            <a:br>
              <a:rPr lang="en-US" sz="2400" dirty="0"/>
            </a:br>
            <a:r>
              <a:rPr lang="en-US" sz="2400" b="1" dirty="0"/>
              <a:t>Nicole Wertheim </a:t>
            </a:r>
            <a:r>
              <a:rPr lang="en-US" sz="2400" b="1" dirty="0">
                <a:solidFill>
                  <a:schemeClr val="tx2"/>
                </a:solidFill>
              </a:rPr>
              <a:t>College of Nursing and Health Sciences</a:t>
            </a:r>
            <a:br>
              <a:rPr lang="en-US" sz="2800" b="1" dirty="0">
                <a:solidFill>
                  <a:schemeClr val="tx2"/>
                </a:solidFill>
              </a:rPr>
            </a:br>
            <a:br>
              <a:rPr lang="en-US" sz="2800" b="1" dirty="0">
                <a:solidFill>
                  <a:schemeClr val="tx2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22531" name="Text Placeholder 4"/>
          <p:cNvSpPr>
            <a:spLocks noGrp="1"/>
          </p:cNvSpPr>
          <p:nvPr>
            <p:ph type="body" idx="1"/>
          </p:nvPr>
        </p:nvSpPr>
        <p:spPr>
          <a:xfrm>
            <a:off x="1676400" y="990600"/>
            <a:ext cx="6019800" cy="790575"/>
          </a:xfrm>
        </p:spPr>
        <p:txBody>
          <a:bodyPr/>
          <a:lstStyle/>
          <a:p>
            <a:pPr>
              <a:spcBef>
                <a:spcPct val="0"/>
              </a:spcBef>
            </a:pPr>
            <a:br>
              <a:rPr lang="en-US" dirty="0"/>
            </a:br>
            <a:endParaRPr lang="en-US" dirty="0"/>
          </a:p>
        </p:txBody>
      </p:sp>
      <p:sp>
        <p:nvSpPr>
          <p:cNvPr id="22532" name="Content Placeholder 5"/>
          <p:cNvSpPr>
            <a:spLocks noGrp="1"/>
          </p:cNvSpPr>
          <p:nvPr>
            <p:ph sz="half" idx="2"/>
          </p:nvPr>
        </p:nvSpPr>
        <p:spPr>
          <a:xfrm>
            <a:off x="381000" y="2362200"/>
            <a:ext cx="4495800" cy="41910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b="1" u="sng" dirty="0">
                <a:solidFill>
                  <a:schemeClr val="tx2"/>
                </a:solidFill>
              </a:rPr>
              <a:t>Faculty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</a:rPr>
              <a:t>Monica Hough, </a:t>
            </a:r>
            <a:r>
              <a:rPr lang="en-US" sz="1400" b="1" dirty="0">
                <a:solidFill>
                  <a:schemeClr val="tx2"/>
                </a:solidFill>
              </a:rPr>
              <a:t>Chair and Professor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</a:rPr>
              <a:t>Alliete Alfano, </a:t>
            </a:r>
            <a:r>
              <a:rPr lang="en-US" sz="1400" b="1" dirty="0">
                <a:solidFill>
                  <a:schemeClr val="tx2"/>
                </a:solidFill>
              </a:rPr>
              <a:t>Assistant Professor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</a:rPr>
              <a:t>Angela Medina, </a:t>
            </a:r>
            <a:r>
              <a:rPr lang="en-US" sz="1400" b="1" dirty="0">
                <a:solidFill>
                  <a:schemeClr val="tx2"/>
                </a:solidFill>
              </a:rPr>
              <a:t>Associate Professor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</a:rPr>
              <a:t>Jean Mead, </a:t>
            </a:r>
            <a:r>
              <a:rPr lang="en-US" sz="1400" b="1" dirty="0">
                <a:solidFill>
                  <a:schemeClr val="tx2"/>
                </a:solidFill>
              </a:rPr>
              <a:t>Clinical Associate Professor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</a:rPr>
              <a:t>Mariateresa (Teri) </a:t>
            </a:r>
            <a:r>
              <a:rPr lang="en-US" b="1" dirty="0" err="1">
                <a:solidFill>
                  <a:schemeClr val="tx2"/>
                </a:solidFill>
              </a:rPr>
              <a:t>Muňoz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sz="1400" b="1" dirty="0">
                <a:solidFill>
                  <a:schemeClr val="tx2"/>
                </a:solidFill>
              </a:rPr>
              <a:t>Clinical Assistant Professor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100" b="1" dirty="0">
                <a:solidFill>
                  <a:schemeClr val="tx2"/>
                </a:solidFill>
              </a:rPr>
              <a:t>Stacey </a:t>
            </a:r>
            <a:r>
              <a:rPr lang="en-US" sz="2100" b="1" dirty="0" err="1">
                <a:solidFill>
                  <a:schemeClr val="tx2"/>
                </a:solidFill>
              </a:rPr>
              <a:t>Pavelko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400" b="1" dirty="0">
                <a:solidFill>
                  <a:schemeClr val="tx2"/>
                </a:solidFill>
              </a:rPr>
              <a:t>Associate Professor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100" b="1" dirty="0">
                <a:solidFill>
                  <a:schemeClr val="tx2"/>
                </a:solidFill>
              </a:rPr>
              <a:t>Chelsea Sommer, </a:t>
            </a:r>
            <a:r>
              <a:rPr lang="en-US" sz="1500" b="1" dirty="0">
                <a:solidFill>
                  <a:schemeClr val="tx2"/>
                </a:solidFill>
              </a:rPr>
              <a:t>Assistant Professor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US" sz="2200" b="1" u="sng" dirty="0">
                <a:solidFill>
                  <a:schemeClr val="tx2"/>
                </a:solidFill>
              </a:rPr>
              <a:t>Adjunct Faculty</a:t>
            </a:r>
            <a:r>
              <a:rPr lang="en-US" sz="2200" b="1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US" sz="2200" b="1" dirty="0">
                <a:solidFill>
                  <a:schemeClr val="tx2"/>
                </a:solidFill>
              </a:rPr>
              <a:t>Michele Aurignac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US" sz="2200" b="1" dirty="0">
                <a:solidFill>
                  <a:schemeClr val="tx2"/>
                </a:solidFill>
              </a:rPr>
              <a:t>Cindy Simon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US" sz="2200" b="1" dirty="0">
                <a:solidFill>
                  <a:schemeClr val="tx2"/>
                </a:solidFill>
              </a:rPr>
              <a:t>Joseph Zelenke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US" sz="2200" b="1" dirty="0">
                <a:solidFill>
                  <a:schemeClr val="tx2"/>
                </a:solidFill>
              </a:rPr>
              <a:t>Barry Freeman</a:t>
            </a: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endParaRPr lang="en-US" sz="2200" b="1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endParaRPr lang="en-US" sz="22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2533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09600" y="304799"/>
            <a:ext cx="8077200" cy="1600201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FFC000"/>
                </a:solidFill>
              </a:rPr>
              <a:t>Department of Communication Sciences &amp; Disorders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105400" y="2362200"/>
            <a:ext cx="3486150" cy="36861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Font typeface="Wingdings 2" pitchFamily="18" charset="2"/>
              <a:buNone/>
              <a:defRPr/>
            </a:pPr>
            <a:r>
              <a:rPr lang="en-US" b="1" u="sng" dirty="0">
                <a:solidFill>
                  <a:schemeClr val="tx2"/>
                </a:solidFill>
              </a:rPr>
              <a:t>Office Staff: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  <a:defRPr/>
            </a:pPr>
            <a:r>
              <a:rPr lang="en-US" b="1" dirty="0">
                <a:solidFill>
                  <a:schemeClr val="tx2"/>
                </a:solidFill>
              </a:rPr>
              <a:t>Nancy Bradbury, Program Coordinator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en-US" b="1" dirty="0"/>
              <a:t>Nuria Rodriguez, Coordinator Administrative Services</a:t>
            </a:r>
          </a:p>
          <a:p>
            <a:pPr>
              <a:lnSpc>
                <a:spcPct val="110000"/>
              </a:lnSpc>
              <a:buFont typeface="Wingdings 2" pitchFamily="18" charset="2"/>
              <a:buNone/>
              <a:defRPr/>
            </a:pP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6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-735338" y="1214906"/>
            <a:ext cx="5143500" cy="4428189"/>
            <a:chOff x="0" y="0"/>
            <a:chExt cx="6350000" cy="5466899"/>
          </a:xfrm>
        </p:grpSpPr>
        <p:sp>
          <p:nvSpPr>
            <p:cNvPr id="3" name="Freeform 3"/>
            <p:cNvSpPr/>
            <p:nvPr/>
          </p:nvSpPr>
          <p:spPr>
            <a:xfrm>
              <a:off x="0" y="82550"/>
              <a:ext cx="6350000" cy="5383079"/>
            </a:xfrm>
            <a:custGeom>
              <a:avLst/>
              <a:gdLst/>
              <a:ahLst/>
              <a:cxnLst/>
              <a:rect l="l" t="t" r="r" b="b"/>
              <a:pathLst>
                <a:path w="6350000" h="5383079">
                  <a:moveTo>
                    <a:pt x="5877560" y="149860"/>
                  </a:moveTo>
                  <a:cubicBezTo>
                    <a:pt x="5786120" y="208280"/>
                    <a:pt x="5713730" y="255270"/>
                    <a:pt x="5556250" y="255270"/>
                  </a:cubicBezTo>
                  <a:cubicBezTo>
                    <a:pt x="5398770" y="255270"/>
                    <a:pt x="5326380" y="209550"/>
                    <a:pt x="5234940" y="149860"/>
                  </a:cubicBezTo>
                  <a:cubicBezTo>
                    <a:pt x="5130800" y="82550"/>
                    <a:pt x="5001260" y="0"/>
                    <a:pt x="4762500" y="0"/>
                  </a:cubicBezTo>
                  <a:cubicBezTo>
                    <a:pt x="4523740" y="0"/>
                    <a:pt x="4394200" y="82550"/>
                    <a:pt x="4290060" y="148590"/>
                  </a:cubicBezTo>
                  <a:cubicBezTo>
                    <a:pt x="4198620" y="207010"/>
                    <a:pt x="4126230" y="254000"/>
                    <a:pt x="3968750" y="254000"/>
                  </a:cubicBezTo>
                  <a:cubicBezTo>
                    <a:pt x="3811270" y="254000"/>
                    <a:pt x="3738880" y="208280"/>
                    <a:pt x="3647440" y="148590"/>
                  </a:cubicBezTo>
                  <a:cubicBezTo>
                    <a:pt x="3543300" y="82550"/>
                    <a:pt x="3413760" y="0"/>
                    <a:pt x="3175000" y="0"/>
                  </a:cubicBezTo>
                  <a:cubicBezTo>
                    <a:pt x="2936240" y="0"/>
                    <a:pt x="2806700" y="82550"/>
                    <a:pt x="2702560" y="148590"/>
                  </a:cubicBezTo>
                  <a:cubicBezTo>
                    <a:pt x="2611120" y="207010"/>
                    <a:pt x="2538730" y="254000"/>
                    <a:pt x="2381250" y="254000"/>
                  </a:cubicBezTo>
                  <a:cubicBezTo>
                    <a:pt x="2223770" y="254000"/>
                    <a:pt x="2151380" y="208280"/>
                    <a:pt x="2059940" y="148590"/>
                  </a:cubicBezTo>
                  <a:cubicBezTo>
                    <a:pt x="1955800" y="82550"/>
                    <a:pt x="1826260" y="0"/>
                    <a:pt x="1587500" y="0"/>
                  </a:cubicBezTo>
                  <a:cubicBezTo>
                    <a:pt x="1348740" y="0"/>
                    <a:pt x="1219200" y="82550"/>
                    <a:pt x="1115060" y="148590"/>
                  </a:cubicBezTo>
                  <a:cubicBezTo>
                    <a:pt x="1023620" y="207010"/>
                    <a:pt x="951230" y="254000"/>
                    <a:pt x="793750" y="254000"/>
                  </a:cubicBezTo>
                  <a:cubicBezTo>
                    <a:pt x="636270" y="254000"/>
                    <a:pt x="563880" y="208280"/>
                    <a:pt x="472440" y="148590"/>
                  </a:cubicBezTo>
                  <a:cubicBezTo>
                    <a:pt x="368300" y="82550"/>
                    <a:pt x="238760" y="0"/>
                    <a:pt x="0" y="0"/>
                  </a:cubicBezTo>
                  <a:lnTo>
                    <a:pt x="0" y="5383079"/>
                  </a:lnTo>
                  <a:lnTo>
                    <a:pt x="6350000" y="5383079"/>
                  </a:lnTo>
                  <a:lnTo>
                    <a:pt x="6350000" y="0"/>
                  </a:lnTo>
                  <a:cubicBezTo>
                    <a:pt x="6111240" y="0"/>
                    <a:pt x="5981700" y="82550"/>
                    <a:pt x="5877560" y="149860"/>
                  </a:cubicBezTo>
                  <a:close/>
                </a:path>
              </a:pathLst>
            </a:custGeom>
            <a:solidFill>
              <a:srgbClr val="D4EDF4">
                <a:alpha val="80000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398690" y="1443038"/>
            <a:ext cx="3358952" cy="41036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000"/>
              </a:lnSpc>
            </a:pPr>
            <a:r>
              <a:rPr lang="en-US" sz="4000" b="1" spc="-80" dirty="0">
                <a:solidFill>
                  <a:srgbClr val="FF9900"/>
                </a:solidFill>
                <a:latin typeface="Arsenal"/>
              </a:rPr>
              <a:t>NSSHLA: National Student Speech-Language-Hearing Association</a:t>
            </a:r>
          </a:p>
          <a:p>
            <a:pPr>
              <a:lnSpc>
                <a:spcPts val="4000"/>
              </a:lnSpc>
            </a:pPr>
            <a:r>
              <a:rPr lang="en-US" sz="4000" b="1" spc="-80" dirty="0">
                <a:solidFill>
                  <a:srgbClr val="FF9900"/>
                </a:solidFill>
                <a:latin typeface="Arsenal"/>
              </a:rPr>
              <a:t>FIU Chapter​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757642" y="854950"/>
            <a:ext cx="4766333" cy="55399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400"/>
              </a:lnSpc>
            </a:pPr>
            <a:r>
              <a:rPr lang="en-US" sz="2400" dirty="0">
                <a:solidFill>
                  <a:srgbClr val="2A2E30"/>
                </a:solidFill>
                <a:latin typeface="Radley"/>
              </a:rPr>
              <a:t>     </a:t>
            </a:r>
            <a:r>
              <a:rPr lang="en-US" b="1" dirty="0">
                <a:solidFill>
                  <a:srgbClr val="002060"/>
                </a:solidFill>
                <a:latin typeface="Radley"/>
              </a:rPr>
              <a:t>FIU Officers​</a:t>
            </a:r>
          </a:p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​</a:t>
            </a: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President: </a:t>
            </a:r>
            <a:r>
              <a:rPr lang="en-US" b="1" dirty="0" err="1">
                <a:solidFill>
                  <a:srgbClr val="002060"/>
                </a:solidFill>
                <a:latin typeface="Radley"/>
              </a:rPr>
              <a:t>Jannabel</a:t>
            </a:r>
            <a:r>
              <a:rPr lang="en-US" b="1" dirty="0">
                <a:solidFill>
                  <a:srgbClr val="002060"/>
                </a:solidFill>
                <a:latin typeface="Radley"/>
              </a:rPr>
              <a:t> Ameen </a:t>
            </a:r>
            <a:endParaRPr lang="en-US" b="1" dirty="0">
              <a:solidFill>
                <a:srgbClr val="002060"/>
              </a:solidFill>
            </a:endParaRPr>
          </a:p>
          <a:p>
            <a:pPr marL="259080" lvl="1"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        (email: jamee001@fiu.edu) </a:t>
            </a:r>
            <a:endParaRPr lang="en-US" b="1" dirty="0">
              <a:solidFill>
                <a:srgbClr val="002060"/>
              </a:solidFill>
              <a:ea typeface="Calibri"/>
              <a:cs typeface="Calibri"/>
            </a:endParaRPr>
          </a:p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​</a:t>
            </a: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Vice President: Stephanie Delvalle and Mabel Aday​</a:t>
            </a:r>
          </a:p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​</a:t>
            </a: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Social Media Coordinator: Suzette Bazan​</a:t>
            </a:r>
          </a:p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​</a:t>
            </a: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Treasurer: Daniela Cruz​</a:t>
            </a:r>
          </a:p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​</a:t>
            </a: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 CSO Representative: Vanessa Alcalde​</a:t>
            </a:r>
          </a:p>
          <a:p>
            <a:pPr marL="259080" lvl="1">
              <a:lnSpc>
                <a:spcPts val="2400"/>
              </a:lnSpc>
            </a:pPr>
            <a:endParaRPr lang="en-US" b="1" dirty="0">
              <a:solidFill>
                <a:srgbClr val="002060"/>
              </a:solidFill>
              <a:latin typeface="Radley"/>
            </a:endParaRP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Secretary: Isabella </a:t>
            </a:r>
            <a:r>
              <a:rPr lang="en-US" b="1" dirty="0" err="1">
                <a:solidFill>
                  <a:srgbClr val="002060"/>
                </a:solidFill>
                <a:latin typeface="Radley"/>
              </a:rPr>
              <a:t>Ovies</a:t>
            </a:r>
            <a:r>
              <a:rPr lang="en-US" b="1" dirty="0">
                <a:solidFill>
                  <a:srgbClr val="002060"/>
                </a:solidFill>
                <a:latin typeface="Radley"/>
              </a:rPr>
              <a:t> Morales</a:t>
            </a:r>
          </a:p>
          <a:p>
            <a:pPr marL="259080" lvl="1">
              <a:lnSpc>
                <a:spcPts val="2400"/>
              </a:lnSpc>
            </a:pPr>
            <a:r>
              <a:rPr lang="en-US" b="1" dirty="0">
                <a:solidFill>
                  <a:srgbClr val="002060"/>
                </a:solidFill>
                <a:latin typeface="Radley"/>
              </a:rPr>
              <a:t>Departmental Advisor: Dr. </a:t>
            </a:r>
            <a:r>
              <a:rPr lang="en-US" b="1" dirty="0" err="1">
                <a:solidFill>
                  <a:srgbClr val="002060"/>
                </a:solidFill>
                <a:latin typeface="Radley"/>
              </a:rPr>
              <a:t>Alliete</a:t>
            </a:r>
            <a:r>
              <a:rPr lang="en-US" b="1" dirty="0">
                <a:solidFill>
                  <a:srgbClr val="002060"/>
                </a:solidFill>
                <a:latin typeface="Radley"/>
              </a:rPr>
              <a:t> Alfano</a:t>
            </a:r>
          </a:p>
          <a:p>
            <a:pPr>
              <a:lnSpc>
                <a:spcPts val="2400"/>
              </a:lnSpc>
            </a:pPr>
            <a:endParaRPr lang="en-US" sz="2400" dirty="0">
              <a:solidFill>
                <a:srgbClr val="2A2E30"/>
              </a:solidFill>
              <a:latin typeface="Radley"/>
            </a:endParaRPr>
          </a:p>
        </p:txBody>
      </p:sp>
      <p:sp>
        <p:nvSpPr>
          <p:cNvPr id="6" name="Freeform 6"/>
          <p:cNvSpPr/>
          <p:nvPr/>
        </p:nvSpPr>
        <p:spPr>
          <a:xfrm flipH="1">
            <a:off x="8629650" y="750526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3" y="0"/>
                </a:moveTo>
                <a:lnTo>
                  <a:pt x="0" y="0"/>
                </a:lnTo>
                <a:lnTo>
                  <a:pt x="0" y="3545173"/>
                </a:lnTo>
                <a:lnTo>
                  <a:pt x="3545173" y="3545173"/>
                </a:lnTo>
                <a:lnTo>
                  <a:pt x="354517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 rot="5400000" flipH="1" flipV="1">
            <a:off x="8629650" y="2542707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3" y="3545174"/>
                </a:moveTo>
                <a:lnTo>
                  <a:pt x="0" y="3545174"/>
                </a:lnTo>
                <a:lnTo>
                  <a:pt x="0" y="0"/>
                </a:lnTo>
                <a:lnTo>
                  <a:pt x="3545173" y="0"/>
                </a:lnTo>
                <a:lnTo>
                  <a:pt x="3545173" y="3545174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 flipH="1" flipV="1">
            <a:off x="8629650" y="4315294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3" y="3545173"/>
                </a:moveTo>
                <a:lnTo>
                  <a:pt x="0" y="3545173"/>
                </a:lnTo>
                <a:lnTo>
                  <a:pt x="0" y="0"/>
                </a:lnTo>
                <a:lnTo>
                  <a:pt x="3545173" y="0"/>
                </a:lnTo>
                <a:lnTo>
                  <a:pt x="3545173" y="3545173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dirty="0"/>
          </a:p>
          <a:p>
            <a:pPr algn="ctr">
              <a:buFont typeface="Wingdings 2" pitchFamily="18" charset="2"/>
              <a:buNone/>
            </a:pPr>
            <a:endParaRPr lang="en-US" dirty="0"/>
          </a:p>
          <a:p>
            <a:pPr algn="ctr">
              <a:buFont typeface="Wingdings 2" pitchFamily="18" charset="2"/>
              <a:buNone/>
            </a:pPr>
            <a:r>
              <a:rPr lang="en-US" sz="3200" b="1" i="1" dirty="0">
                <a:solidFill>
                  <a:schemeClr val="tx2"/>
                </a:solidFill>
              </a:rPr>
              <a:t>THANK YOU</a:t>
            </a:r>
          </a:p>
          <a:p>
            <a:pPr algn="ctr">
              <a:buFont typeface="Wingdings 2" pitchFamily="18" charset="2"/>
              <a:buNone/>
            </a:pPr>
            <a:r>
              <a:rPr lang="en-US" sz="3200" b="1" i="1" dirty="0">
                <a:solidFill>
                  <a:schemeClr val="tx2"/>
                </a:solidFill>
              </a:rPr>
              <a:t>HAVE A WONDERFUL YEAR!</a:t>
            </a:r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750888"/>
            <a:ext cx="48307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887" y="228600"/>
            <a:ext cx="7583487" cy="104457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Masters’ Projects &amp; 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493" y="1285994"/>
            <a:ext cx="7583487" cy="42084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Masters’ Project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r>
              <a:rPr lang="en-US" b="1" u="sng" dirty="0">
                <a:solidFill>
                  <a:srgbClr val="FF0000"/>
                </a:solidFill>
              </a:rPr>
              <a:t> PLEASE READ THE SYLLABUS</a:t>
            </a:r>
            <a:r>
              <a:rPr lang="en-US" dirty="0"/>
              <a:t>!!!</a:t>
            </a:r>
          </a:p>
          <a:p>
            <a:r>
              <a:rPr lang="en-US" b="1" dirty="0"/>
              <a:t>Provide students with opportunity to synthesize academic and clinical experiences and participate in completion of a DATA-BASED research project within group of 3-5 students with CSD faculty mentor. </a:t>
            </a:r>
          </a:p>
          <a:p>
            <a:r>
              <a:rPr lang="en-US" b="1" dirty="0"/>
              <a:t>Research project topics based on expertise and interest of the faculty mentors. </a:t>
            </a:r>
          </a:p>
          <a:p>
            <a:r>
              <a:rPr lang="en-US" b="1" dirty="0"/>
              <a:t>Groups have been selected based on interest in research project topics and availability. </a:t>
            </a:r>
          </a:p>
          <a:p>
            <a:r>
              <a:rPr lang="en-US" b="1" dirty="0"/>
              <a:t>Each group and their faculty mentor work on project for 3 semesters from beginning to completion. </a:t>
            </a:r>
          </a:p>
        </p:txBody>
      </p:sp>
    </p:spTree>
    <p:extLst>
      <p:ext uri="{BB962C8B-B14F-4D97-AF65-F5344CB8AC3E}">
        <p14:creationId xmlns:p14="http://schemas.microsoft.com/office/powerpoint/2010/main" val="258747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Masters Projects/Theses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818" y="1837441"/>
            <a:ext cx="7583487" cy="4208463"/>
          </a:xfrm>
        </p:spPr>
        <p:txBody>
          <a:bodyPr/>
          <a:lstStyle/>
          <a:p>
            <a:r>
              <a:rPr lang="en-US" b="1" dirty="0"/>
              <a:t>Theses: </a:t>
            </a:r>
            <a:r>
              <a:rPr lang="en-US" b="1" dirty="0">
                <a:solidFill>
                  <a:srgbClr val="FF0000"/>
                </a:solidFill>
              </a:rPr>
              <a:t>PLEASE READ THE SYLLABUS! </a:t>
            </a:r>
            <a:r>
              <a:rPr lang="en-US" b="1" dirty="0"/>
              <a:t>(ASK DR. Hough for it if you haven’t received it.</a:t>
            </a:r>
          </a:p>
          <a:p>
            <a:r>
              <a:rPr lang="en-US" b="1" dirty="0"/>
              <a:t>Meet with your thesis director if you haven’t as yet and identify your thesis committee</a:t>
            </a:r>
          </a:p>
          <a:p>
            <a:r>
              <a:rPr lang="en-US" b="1" dirty="0"/>
              <a:t>Meeting will be scheduled with Thesis directors and students in the near future via ZOOM/F2F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841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A5C51-E59F-4D67-9394-15D1AB9F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Conducting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EC4E1-2B99-4EA6-9A39-85D5F5486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All Masters SLP students conducting Research must complete:</a:t>
            </a:r>
          </a:p>
          <a:p>
            <a:r>
              <a:rPr lang="en-US" b="1" dirty="0"/>
              <a:t>CITI TRAINING</a:t>
            </a:r>
          </a:p>
          <a:p>
            <a:pPr lvl="1"/>
            <a:r>
              <a:rPr lang="en-US" b="1" dirty="0"/>
              <a:t>Collaborative Institutional Training Initiative </a:t>
            </a:r>
          </a:p>
          <a:p>
            <a:pPr lvl="1"/>
            <a:r>
              <a:rPr lang="en-US" b="1" u="sng" dirty="0">
                <a:solidFill>
                  <a:srgbClr val="FF0000"/>
                </a:solidFill>
              </a:rPr>
              <a:t>https://www.citiprogram.org</a:t>
            </a:r>
          </a:p>
          <a:p>
            <a:pPr lvl="1"/>
            <a:r>
              <a:rPr lang="en-US" b="1" dirty="0"/>
              <a:t>If not completed, must complete no later than September 30, 2024  </a:t>
            </a:r>
          </a:p>
          <a:p>
            <a:r>
              <a:rPr lang="en-US" b="1" dirty="0"/>
              <a:t>IRB (Institutional Review Board): Documentation specific to your individual/group study. Implemented by the Faculty Director of your project.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5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Counseling &amp; Psychological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Student Health Center (SHC) 270</a:t>
            </a:r>
          </a:p>
          <a:p>
            <a:r>
              <a:rPr lang="en-US" b="1" dirty="0"/>
              <a:t>305-348-2277(CAPS); </a:t>
            </a:r>
            <a:r>
              <a:rPr lang="en-US" b="1" dirty="0">
                <a:hlinkClick r:id="rId3"/>
              </a:rPr>
              <a:t>http://www.caps.fiu.edu</a:t>
            </a:r>
            <a:endParaRPr lang="en-US" b="1" dirty="0"/>
          </a:p>
          <a:p>
            <a:r>
              <a:rPr lang="en-US" b="1" dirty="0"/>
              <a:t>Disability Resource Center</a:t>
            </a:r>
          </a:p>
          <a:p>
            <a:r>
              <a:rPr lang="en-US" b="1" dirty="0"/>
              <a:t>Mindfulness Research Lab</a:t>
            </a:r>
          </a:p>
        </p:txBody>
      </p:sp>
    </p:spTree>
    <p:extLst>
      <p:ext uri="{BB962C8B-B14F-4D97-AF65-F5344CB8AC3E}">
        <p14:creationId xmlns:p14="http://schemas.microsoft.com/office/powerpoint/2010/main" val="351112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45" y="228600"/>
            <a:ext cx="7583487" cy="104457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Civility and Respect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256" y="1371600"/>
            <a:ext cx="7583487" cy="4208463"/>
          </a:xfrm>
        </p:spPr>
        <p:txBody>
          <a:bodyPr/>
          <a:lstStyle/>
          <a:p>
            <a:r>
              <a:rPr lang="en-US" b="1" dirty="0"/>
              <a:t>Civility is an essential component of FIU core values  and includes all meetings and classroom behavior.</a:t>
            </a:r>
          </a:p>
          <a:p>
            <a:r>
              <a:rPr lang="en-US" b="1" dirty="0"/>
              <a:t>When both faculty and students model civility, it contributes to the growth of individuals.</a:t>
            </a:r>
          </a:p>
          <a:p>
            <a:r>
              <a:rPr lang="en-US" b="1" dirty="0"/>
              <a:t>Students are encouraged to comment, question, or critique </a:t>
            </a:r>
            <a:r>
              <a:rPr lang="en-US" b="1" i="1" dirty="0"/>
              <a:t>ideas,</a:t>
            </a:r>
            <a:r>
              <a:rPr lang="en-US" b="1" dirty="0"/>
              <a:t> but never attack a faculty member or another student; respect is pivotal to all interactions.</a:t>
            </a:r>
          </a:p>
          <a:p>
            <a:r>
              <a:rPr lang="en-US" b="1" dirty="0"/>
              <a:t>Students are discouraged from checking text messages, social media, playing games on a computer/phone, or carrying on conversations while instructors are lecturing or classmates are presenting. </a:t>
            </a:r>
          </a:p>
          <a:p>
            <a:endParaRPr lang="en-US" dirty="0"/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9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583487" cy="1044575"/>
          </a:xfrm>
        </p:spPr>
        <p:txBody>
          <a:bodyPr/>
          <a:lstStyle/>
          <a:p>
            <a:pPr algn="ctr"/>
            <a:br>
              <a:rPr lang="en-US" b="1" dirty="0">
                <a:solidFill>
                  <a:srgbClr val="FFC000"/>
                </a:solidFill>
              </a:rPr>
            </a:br>
            <a:br>
              <a:rPr lang="en-US" b="1" dirty="0">
                <a:solidFill>
                  <a:srgbClr val="FFC000"/>
                </a:solidFill>
              </a:rPr>
            </a:br>
            <a:br>
              <a:rPr lang="en-US" b="1" dirty="0">
                <a:solidFill>
                  <a:srgbClr val="FFC000"/>
                </a:solidFill>
              </a:rPr>
            </a:br>
            <a:r>
              <a:rPr lang="en-US" b="1" dirty="0">
                <a:solidFill>
                  <a:srgbClr val="FFC000"/>
                </a:solidFill>
              </a:rPr>
              <a:t>General Education Prerequisites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77317" y="1219200"/>
            <a:ext cx="8135937" cy="4208463"/>
          </a:xfrm>
        </p:spPr>
        <p:txBody>
          <a:bodyPr/>
          <a:lstStyle/>
          <a:p>
            <a:pPr marL="577850" lvl="2" indent="0">
              <a:buNone/>
            </a:pPr>
            <a:endParaRPr lang="en-US" sz="2400" b="1" dirty="0">
              <a:solidFill>
                <a:schemeClr val="tx2"/>
              </a:solidFill>
            </a:endParaRPr>
          </a:p>
          <a:p>
            <a:pPr marL="860425" lvl="3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NEED in addition to undergraduate/post-baccalaureate CSD prerequisites: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</a:rPr>
              <a:t>1 Physical Science (Chemistry or Physics ONLY)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</a:rPr>
              <a:t>1 Biological Science (Biology, General Anatomy and Physiology, Animal Biology, Marine Biology)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</a:rPr>
              <a:t>2 Behavioral Science (Psychology, Sociology, Anthropology, Social Work)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</a:rPr>
              <a:t>1 Statistics</a:t>
            </a:r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5161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-502791" y="723868"/>
            <a:ext cx="5143500" cy="4428189"/>
            <a:chOff x="0" y="0"/>
            <a:chExt cx="6350000" cy="5466899"/>
          </a:xfrm>
        </p:grpSpPr>
        <p:sp>
          <p:nvSpPr>
            <p:cNvPr id="3" name="Freeform 3"/>
            <p:cNvSpPr/>
            <p:nvPr/>
          </p:nvSpPr>
          <p:spPr>
            <a:xfrm>
              <a:off x="0" y="82550"/>
              <a:ext cx="6350000" cy="5383079"/>
            </a:xfrm>
            <a:custGeom>
              <a:avLst/>
              <a:gdLst/>
              <a:ahLst/>
              <a:cxnLst/>
              <a:rect l="l" t="t" r="r" b="b"/>
              <a:pathLst>
                <a:path w="6350000" h="5383079">
                  <a:moveTo>
                    <a:pt x="5877560" y="149860"/>
                  </a:moveTo>
                  <a:cubicBezTo>
                    <a:pt x="5786120" y="208280"/>
                    <a:pt x="5713730" y="255270"/>
                    <a:pt x="5556250" y="255270"/>
                  </a:cubicBezTo>
                  <a:cubicBezTo>
                    <a:pt x="5398770" y="255270"/>
                    <a:pt x="5326380" y="209550"/>
                    <a:pt x="5234940" y="149860"/>
                  </a:cubicBezTo>
                  <a:cubicBezTo>
                    <a:pt x="5130800" y="82550"/>
                    <a:pt x="5001260" y="0"/>
                    <a:pt x="4762500" y="0"/>
                  </a:cubicBezTo>
                  <a:cubicBezTo>
                    <a:pt x="4523740" y="0"/>
                    <a:pt x="4394200" y="82550"/>
                    <a:pt x="4290060" y="148590"/>
                  </a:cubicBezTo>
                  <a:cubicBezTo>
                    <a:pt x="4198620" y="207010"/>
                    <a:pt x="4126230" y="254000"/>
                    <a:pt x="3968750" y="254000"/>
                  </a:cubicBezTo>
                  <a:cubicBezTo>
                    <a:pt x="3811270" y="254000"/>
                    <a:pt x="3738880" y="208280"/>
                    <a:pt x="3647440" y="148590"/>
                  </a:cubicBezTo>
                  <a:cubicBezTo>
                    <a:pt x="3543300" y="82550"/>
                    <a:pt x="3413760" y="0"/>
                    <a:pt x="3175000" y="0"/>
                  </a:cubicBezTo>
                  <a:cubicBezTo>
                    <a:pt x="2936240" y="0"/>
                    <a:pt x="2806700" y="82550"/>
                    <a:pt x="2702560" y="148590"/>
                  </a:cubicBezTo>
                  <a:cubicBezTo>
                    <a:pt x="2611120" y="207010"/>
                    <a:pt x="2538730" y="254000"/>
                    <a:pt x="2381250" y="254000"/>
                  </a:cubicBezTo>
                  <a:cubicBezTo>
                    <a:pt x="2223770" y="254000"/>
                    <a:pt x="2151380" y="208280"/>
                    <a:pt x="2059940" y="148590"/>
                  </a:cubicBezTo>
                  <a:cubicBezTo>
                    <a:pt x="1955800" y="82550"/>
                    <a:pt x="1826260" y="0"/>
                    <a:pt x="1587500" y="0"/>
                  </a:cubicBezTo>
                  <a:cubicBezTo>
                    <a:pt x="1348740" y="0"/>
                    <a:pt x="1219200" y="82550"/>
                    <a:pt x="1115060" y="148590"/>
                  </a:cubicBezTo>
                  <a:cubicBezTo>
                    <a:pt x="1023620" y="207010"/>
                    <a:pt x="951230" y="254000"/>
                    <a:pt x="793750" y="254000"/>
                  </a:cubicBezTo>
                  <a:cubicBezTo>
                    <a:pt x="636270" y="254000"/>
                    <a:pt x="563880" y="208280"/>
                    <a:pt x="472440" y="148590"/>
                  </a:cubicBezTo>
                  <a:cubicBezTo>
                    <a:pt x="368300" y="82550"/>
                    <a:pt x="238760" y="0"/>
                    <a:pt x="0" y="0"/>
                  </a:cubicBezTo>
                  <a:lnTo>
                    <a:pt x="0" y="5383079"/>
                  </a:lnTo>
                  <a:lnTo>
                    <a:pt x="6350000" y="5383079"/>
                  </a:lnTo>
                  <a:lnTo>
                    <a:pt x="6350000" y="0"/>
                  </a:lnTo>
                  <a:cubicBezTo>
                    <a:pt x="6111240" y="0"/>
                    <a:pt x="5981700" y="82550"/>
                    <a:pt x="5877560" y="149860"/>
                  </a:cubicBez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284236" y="1203371"/>
            <a:ext cx="3596339" cy="1538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50"/>
              </a:lnSpc>
            </a:pPr>
            <a:r>
              <a:rPr lang="en-US" sz="3950" b="1" spc="-79" dirty="0">
                <a:solidFill>
                  <a:srgbClr val="FF9900"/>
                </a:solidFill>
                <a:latin typeface="Arsenal"/>
              </a:rPr>
              <a:t>CAA Accreditation Status​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050701" y="135809"/>
            <a:ext cx="4404026" cy="5847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400"/>
              </a:lnSpc>
            </a:pPr>
            <a:endParaRPr dirty="0"/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Radley"/>
              </a:rPr>
              <a:t>Accrediting body for SLP and </a:t>
            </a:r>
            <a:r>
              <a:rPr lang="en-US" sz="2400" b="1" dirty="0" err="1">
                <a:solidFill>
                  <a:srgbClr val="002060"/>
                </a:solidFill>
                <a:latin typeface="Radley"/>
              </a:rPr>
              <a:t>AuD</a:t>
            </a:r>
            <a:r>
              <a:rPr lang="en-US" sz="2400" b="1" dirty="0">
                <a:solidFill>
                  <a:srgbClr val="002060"/>
                </a:solidFill>
                <a:latin typeface="Radley"/>
              </a:rPr>
              <a:t> clinical graduate programs throughout USA​</a:t>
            </a:r>
          </a:p>
          <a:p>
            <a:pPr>
              <a:lnSpc>
                <a:spcPts val="2400"/>
              </a:lnSpc>
            </a:pPr>
            <a:endParaRPr lang="en-US" sz="2400" b="1" dirty="0">
              <a:solidFill>
                <a:srgbClr val="002060"/>
              </a:solidFill>
              <a:latin typeface="Radley"/>
            </a:endParaRP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Radley"/>
              </a:rPr>
              <a:t>FIU Masters’ SLP is an accredited program, currently accredited through 11/30/2024​</a:t>
            </a:r>
          </a:p>
          <a:p>
            <a:pPr>
              <a:lnSpc>
                <a:spcPts val="2400"/>
              </a:lnSpc>
            </a:pPr>
            <a:endParaRPr lang="en-US" sz="2400" b="1" dirty="0">
              <a:solidFill>
                <a:srgbClr val="002060"/>
              </a:solidFill>
              <a:latin typeface="Radley"/>
            </a:endParaRPr>
          </a:p>
          <a:p>
            <a:pPr marL="518160" lvl="1" indent="-259080">
              <a:lnSpc>
                <a:spcPts val="2400"/>
              </a:lnSpc>
              <a:buFont typeface="Arial"/>
              <a:buChar char="•"/>
            </a:pPr>
            <a:r>
              <a:rPr lang="en-US" sz="2400" b="1" u="sng" dirty="0">
                <a:solidFill>
                  <a:srgbClr val="002060"/>
                </a:solidFill>
                <a:latin typeface="Radley"/>
              </a:rPr>
              <a:t>SO</a:t>
            </a:r>
            <a:r>
              <a:rPr lang="en-US" sz="2400" b="1" dirty="0">
                <a:solidFill>
                  <a:srgbClr val="002060"/>
                </a:solidFill>
                <a:latin typeface="Radley"/>
              </a:rPr>
              <a:t>: </a:t>
            </a:r>
            <a:r>
              <a:rPr lang="en-US" sz="2400" b="1" u="sng" dirty="0">
                <a:solidFill>
                  <a:srgbClr val="002060"/>
                </a:solidFill>
                <a:latin typeface="Radley"/>
              </a:rPr>
              <a:t>CSD is currently going through the re-accreditation process</a:t>
            </a:r>
            <a:r>
              <a:rPr lang="en-US" sz="2400" b="1" dirty="0">
                <a:solidFill>
                  <a:srgbClr val="002060"/>
                </a:solidFill>
                <a:latin typeface="Radley"/>
              </a:rPr>
              <a:t>. We have submitted our documentation and the actual on-campus site visit is scheduled for Monday and Tuesday, September 23-24.</a:t>
            </a:r>
          </a:p>
        </p:txBody>
      </p:sp>
      <p:sp>
        <p:nvSpPr>
          <p:cNvPr id="6" name="Freeform 6"/>
          <p:cNvSpPr/>
          <p:nvPr/>
        </p:nvSpPr>
        <p:spPr>
          <a:xfrm flipH="1">
            <a:off x="8257707" y="760323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0"/>
                </a:moveTo>
                <a:lnTo>
                  <a:pt x="0" y="0"/>
                </a:lnTo>
                <a:lnTo>
                  <a:pt x="0" y="3545174"/>
                </a:lnTo>
                <a:lnTo>
                  <a:pt x="3545174" y="3545174"/>
                </a:lnTo>
                <a:lnTo>
                  <a:pt x="354517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 rot="5400000" flipH="1" flipV="1">
            <a:off x="8257707" y="2552504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3545173"/>
                </a:moveTo>
                <a:lnTo>
                  <a:pt x="0" y="3545173"/>
                </a:lnTo>
                <a:lnTo>
                  <a:pt x="0" y="0"/>
                </a:lnTo>
                <a:lnTo>
                  <a:pt x="3545174" y="0"/>
                </a:lnTo>
                <a:lnTo>
                  <a:pt x="3545174" y="354517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 flipH="1" flipV="1">
            <a:off x="8257707" y="4325091"/>
            <a:ext cx="1772587" cy="1772587"/>
          </a:xfrm>
          <a:custGeom>
            <a:avLst/>
            <a:gdLst/>
            <a:ahLst/>
            <a:cxnLst/>
            <a:rect l="l" t="t" r="r" b="b"/>
            <a:pathLst>
              <a:path w="3545173" h="3545173">
                <a:moveTo>
                  <a:pt x="3545174" y="3545174"/>
                </a:moveTo>
                <a:lnTo>
                  <a:pt x="0" y="3545174"/>
                </a:lnTo>
                <a:lnTo>
                  <a:pt x="0" y="0"/>
                </a:lnTo>
                <a:lnTo>
                  <a:pt x="3545174" y="0"/>
                </a:lnTo>
                <a:lnTo>
                  <a:pt x="3545174" y="3545174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257342" y="3059687"/>
            <a:ext cx="3339331" cy="24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Radley"/>
              </a:rPr>
              <a:t>Council on Academic Accreditation for Audiology and Speech-Language Pathology (CAA) of the American Speech-Language-Hearing Association</a:t>
            </a:r>
            <a:r>
              <a:rPr lang="en-US" sz="2400" dirty="0">
                <a:solidFill>
                  <a:srgbClr val="000000"/>
                </a:solidFill>
                <a:latin typeface="Radley"/>
              </a:rPr>
              <a:t>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</TotalTime>
  <Words>1361</Words>
  <Application>Microsoft Office PowerPoint</Application>
  <PresentationFormat>On-screen Show (4:3)</PresentationFormat>
  <Paragraphs>166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Algerian</vt:lpstr>
      <vt:lpstr>Arial</vt:lpstr>
      <vt:lpstr>Arsenal</vt:lpstr>
      <vt:lpstr>Calibri</vt:lpstr>
      <vt:lpstr>Helvetica</vt:lpstr>
      <vt:lpstr>Radley</vt:lpstr>
      <vt:lpstr>Trebuchet MS</vt:lpstr>
      <vt:lpstr>Wingdings</vt:lpstr>
      <vt:lpstr>Wingdings 2</vt:lpstr>
      <vt:lpstr>Revolution</vt:lpstr>
      <vt:lpstr>   </vt:lpstr>
      <vt:lpstr>  Nicole Wertheim College of Nursing and Health Sciences  </vt:lpstr>
      <vt:lpstr>Masters’ Projects &amp; Theses</vt:lpstr>
      <vt:lpstr>Masters Projects/Theses</vt:lpstr>
      <vt:lpstr>Conducting Research </vt:lpstr>
      <vt:lpstr>Counseling &amp; Psychological Services</vt:lpstr>
      <vt:lpstr>Civility and Respect</vt:lpstr>
      <vt:lpstr>   General Education Prerequisites </vt:lpstr>
      <vt:lpstr>PowerPoint Presentation</vt:lpstr>
      <vt:lpstr>PowerPoint Presentation</vt:lpstr>
      <vt:lpstr>PRAXIS/PRAXIS PREPARATION</vt:lpstr>
      <vt:lpstr>PRAXIS/PRAXIS PREPARATION</vt:lpstr>
      <vt:lpstr>PowerPoint Presentation</vt:lpstr>
      <vt:lpstr>PowerPoint Presentation</vt:lpstr>
      <vt:lpstr>Graduation</vt:lpstr>
      <vt:lpstr>Financial Aid Summer 2025</vt:lpstr>
      <vt:lpstr>General Program Information</vt:lpstr>
      <vt:lpstr>INTERNSHIPS/PLACEMENTS</vt:lpstr>
      <vt:lpstr>PowerPoint Presentation</vt:lpstr>
      <vt:lpstr>PowerPoint Presentation</vt:lpstr>
      <vt:lpstr>PowerPoint Presentation</vt:lpstr>
    </vt:vector>
  </TitlesOfParts>
  <Company>Florida International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with faculty &amp; staff, the media  and the community</dc:title>
  <dc:creator>Eduardo Merille</dc:creator>
  <cp:lastModifiedBy>Monica Hough</cp:lastModifiedBy>
  <cp:revision>168</cp:revision>
  <cp:lastPrinted>2008-09-19T17:51:48Z</cp:lastPrinted>
  <dcterms:created xsi:type="dcterms:W3CDTF">2008-10-07T19:44:08Z</dcterms:created>
  <dcterms:modified xsi:type="dcterms:W3CDTF">2024-08-29T21:21:49Z</dcterms:modified>
</cp:coreProperties>
</file>